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y="5143500" cx="9144000"/>
  <p:notesSz cx="6858000" cy="9144000"/>
  <p:embeddedFontLst>
    <p:embeddedFont>
      <p:font typeface="Old Standard TT"/>
      <p:regular r:id="rId60"/>
      <p:bold r:id="rId61"/>
      <p: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Michael Nelso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234A21A-C369-4719-8DE9-B25CF4D2D69D}">
  <a:tblStyle styleId="{F234A21A-C369-4719-8DE9-B25CF4D2D6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OldStandardTT-italic.fntdata"/><Relationship Id="rId61" Type="http://schemas.openxmlformats.org/officeDocument/2006/relationships/font" Target="fonts/OldStandardTT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OldStandardTT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11-14T17:44:55.260">
    <p:pos x="2383" y="1683"/>
    <p:text>you haven't explained how the embedded links are originally re-written, then redirected to at resolution time.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11-14T17:52:44.040">
    <p:pos x="282" y="1153"/>
    <p:text>but these banners are not the same, wrt this attack &amp; mitigation.  explain the diff.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8c1192acb0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8c1192acb0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8c1192acb0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8c1192acb0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8c1192acb0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8c1192acb0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8c1192acb0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8c1192acb0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8c1192acb0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8c1192acb0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8c376a2bf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8c376a2bf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8c1192acb0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8c1192acb0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8c1192acb0_1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8c1192acb0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8c376a2bf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8c376a2bf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8c376a2bf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8c376a2bf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8c1192acb0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8c1192acb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8c376a2bf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8c376a2bf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8c376a2bf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8c376a2bf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c376a2bf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c376a2bf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8c376a2bf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8c376a2bf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8d00449153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8d00449153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8d00449153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8d00449153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d00449153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d00449153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8c376a2bf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8c376a2bf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8c376a2bf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8c376a2bf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8c376a2bf6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8c376a2bf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8c1192acb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8c1192acb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8c376a2bf6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8c376a2bf6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8c376a2bf6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8c376a2bf6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8c376a2bf6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8c376a2bf6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8d00449153_1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8d00449153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8d00449153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8d00449153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d00449153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d00449153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8d00449153_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8d00449153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8d00449153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8d00449153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8d00449153_1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8d00449153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8c376a2bf6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8c376a2bf6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c1192acb0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8c1192acb0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59bf19580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59bf19580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59bf19580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59bf19580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59bf19580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59bf19580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8cd775268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8cd775268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59bf19580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59bf19580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8c376a2bf6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8c376a2bf6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8d00449153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8d0044915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8c376a2bf6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8c376a2bf6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59bf19580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59bf19580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59bf19580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59bf19580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8c1192acb0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8c1192acb0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59bf19580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59bf19580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8d0044915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8d0044915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59bf19580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59bf19580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8c1192acb0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8c1192acb0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8c1192acb0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8c1192acb0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8c1192acb0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8c1192acb0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8c1192acb0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8c1192acb0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B7B7B7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21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579450" y="416575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2700" y="3181514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248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4934975"/>
            <a:ext cx="9144000" cy="20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0" y="4863475"/>
            <a:ext cx="820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Rewriting History: Changing the Archived Web from the Present &amp; Thinking like a Hacker: Security Considerations for High-Fidelity Web Archives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03700" y="4987612"/>
            <a:ext cx="103225" cy="1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/>
        </p:nvSpPr>
        <p:spPr>
          <a:xfrm>
            <a:off x="8251050" y="4863475"/>
            <a:ext cx="92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siva_skanda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0" y="2164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0" y="2164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216425"/>
            <a:ext cx="9144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hyperlink" Target="https://web.archive.org/web/20110901233330/http://www.reuters.com/" TargetMode="External"/><Relationship Id="rId5" Type="http://schemas.openxmlformats.org/officeDocument/2006/relationships/image" Target="../media/image27.png"/><Relationship Id="rId6" Type="http://schemas.openxmlformats.org/officeDocument/2006/relationships/hyperlink" Target="https://ws-dl.blogspot.com/2012/10/2012-10-10-zombies-in-archives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hyperlink" Target="https://web.archive.org/web/20110901233330/http://www.reuters.com/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hyperlink" Target="https://web.archive.org/web/20110901233330/http://www.reuters.com/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31.jpg"/><Relationship Id="rId7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hyperlink" Target="https://web.archive.org/web/20070127055730/http://www.srilanka.travel/" TargetMode="External"/><Relationship Id="rId5" Type="http://schemas.openxmlformats.org/officeDocument/2006/relationships/image" Target="../media/image23.png"/><Relationship Id="rId6" Type="http://schemas.openxmlformats.org/officeDocument/2006/relationships/hyperlink" Target="https://web.archive.org/web/20220916073455/https://www.srilanka.travel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hyperlink" Target="https://web.archive.org/web/20160302040149/https://www.instagram.com/cristiano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hyperlink" Target="https://web.archive.org/web/20091029223145/http://www.cricinfo.com/" TargetMode="External"/><Relationship Id="rId7" Type="http://schemas.openxmlformats.org/officeDocument/2006/relationships/hyperlink" Target="https://web.archive.org/web/20091203121939/http://www.cricinfo.com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hyperlink" Target="https://web.archive.org/web/20091029223145/http://www.cricinfo.com/" TargetMode="External"/><Relationship Id="rId7" Type="http://schemas.openxmlformats.org/officeDocument/2006/relationships/hyperlink" Target="https://web.archive.org/web/20091203121939/http://www.cricinfo.com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hyperlink" Target="https://web.archive.org/web/*/http://s3.reutersmedia.net/resources/r/?m=02&amp;d=20170131&amp;t=2&amp;i=1170904345&amp;w=530&amp;fh=&amp;fw=&amp;ll=&amp;pl=&amp;sq=&amp;r=LYNXMPED0U16K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hyperlink" Target="https://web.archive.org/web/20200621113508im_/http://s3.reutersmedia.net/resources/r/?m=02&amp;d=20170131&amp;t=2&amp;i=1170904345&amp;w=530&amp;fh=&amp;fw=&amp;ll=&amp;pl=&amp;sq=&amp;r=LYNXMPED0U16K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1.xml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hyperlink" Target="https://github.com/phonedude/cs595-s22/blob/main/slides/Lerner-ACM-CCS-2017.pdf" TargetMode="External"/><Relationship Id="rId5" Type="http://schemas.openxmlformats.org/officeDocument/2006/relationships/image" Target="../media/image8.jpg"/><Relationship Id="rId6" Type="http://schemas.openxmlformats.org/officeDocument/2006/relationships/image" Target="../media/image11.png"/><Relationship Id="rId7" Type="http://schemas.openxmlformats.org/officeDocument/2006/relationships/hyperlink" Target="https://www.theregister.com/2018/09/04/wayback_machine_legit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hyperlink" Target="https://github.com/phonedude/cs595-s22/blob/main/slides/Lerner-ACM-CCS-2017.pdf" TargetMode="External"/><Relationship Id="rId5" Type="http://schemas.openxmlformats.org/officeDocument/2006/relationships/image" Target="../media/image8.jpg"/><Relationship Id="rId6" Type="http://schemas.openxmlformats.org/officeDocument/2006/relationships/image" Target="../media/image11.png"/><Relationship Id="rId7" Type="http://schemas.openxmlformats.org/officeDocument/2006/relationships/hyperlink" Target="https://www.theregister.com/2018/09/04/wayback_machine_legit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twitter.com/login" TargetMode="External"/><Relationship Id="rId4" Type="http://schemas.openxmlformats.org/officeDocument/2006/relationships/hyperlink" Target="https://doubleclick.com/evil-ad" TargetMode="External"/><Relationship Id="rId10" Type="http://schemas.openxmlformats.org/officeDocument/2006/relationships/hyperlink" Target="https://webrecorder.io/record/https://doubleclick.com/evil-ad" TargetMode="External"/><Relationship Id="rId9" Type="http://schemas.openxmlformats.org/officeDocument/2006/relationships/hyperlink" Target="https://webrecorder.io/record/https://doubleclick.com/evil-ad" TargetMode="External"/><Relationship Id="rId5" Type="http://schemas.openxmlformats.org/officeDocument/2006/relationships/hyperlink" Target="https://conifer.rhizome.org/%7Baccount_name%7D/default-collection/45jvak5crkmr4qq7/record/$br:chrome:76/https://www.facebook.com/" TargetMode="External"/><Relationship Id="rId6" Type="http://schemas.openxmlformats.org/officeDocument/2006/relationships/hyperlink" Target="https://conifer.rhizome.org/%7Baccount_name%7D/default-collection/45jvak5crkmr4qq7/record/$br:chrome:76/https://www.facebook.com/" TargetMode="External"/><Relationship Id="rId7" Type="http://schemas.openxmlformats.org/officeDocument/2006/relationships/hyperlink" Target="https://webrecorder.io/record/https://doubleclick.com/evil-ad" TargetMode="External"/><Relationship Id="rId8" Type="http://schemas.openxmlformats.org/officeDocument/2006/relationships/hyperlink" Target="https://conifer.rhizome.org/%7Baccount_name%7D/default-collection/45jvak5crkmr4qq7/record/$br:chrome:76/https://www.facebook.com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Relationship Id="rId4" Type="http://schemas.openxmlformats.org/officeDocument/2006/relationships/hyperlink" Target="https://conifer.rhizome.org/" TargetMode="External"/><Relationship Id="rId11" Type="http://schemas.openxmlformats.org/officeDocument/2006/relationships/image" Target="../media/image42.png"/><Relationship Id="rId10" Type="http://schemas.openxmlformats.org/officeDocument/2006/relationships/hyperlink" Target="https://conifer.rhizome.org/%7Baccount_name%7D/default-collection/45jvak5crkmr4qq7/record/$br:chrome:76/https://www.facebook.com/" TargetMode="External"/><Relationship Id="rId12" Type="http://schemas.openxmlformats.org/officeDocument/2006/relationships/image" Target="../media/image48.png"/><Relationship Id="rId9" Type="http://schemas.openxmlformats.org/officeDocument/2006/relationships/hyperlink" Target="https://conifer.rhizome.org/%7Baccount_name%7D/default-collection/45jvak5crkmr4qq7/record/$br:chrome:76/https://www.facebook.com/" TargetMode="External"/><Relationship Id="rId5" Type="http://schemas.openxmlformats.org/officeDocument/2006/relationships/hyperlink" Target="https://conifer.rhizome.org/%7Baccount_name" TargetMode="External"/><Relationship Id="rId6" Type="http://schemas.openxmlformats.org/officeDocument/2006/relationships/hyperlink" Target="https://conifer.rhizome.org/%7Baccount_name%7D/default-collection/45jvak5crkmr4qq7/record/$br:chrome:76/https://www.facebook.com/" TargetMode="External"/><Relationship Id="rId7" Type="http://schemas.openxmlformats.org/officeDocument/2006/relationships/hyperlink" Target="https://conifer.rhizome.org/%7Baccount_name%7D/default-collection/45jvak5crkmr4qq7/record/$br:chrome:76/https://www.facebook.com/" TargetMode="External"/><Relationship Id="rId8" Type="http://schemas.openxmlformats.org/officeDocument/2006/relationships/hyperlink" Target="https://conifer.rhizome.org/%7Baccount_name%7D/default-collection/45jvak5crkmr4qq7/record/$br:chrome:76/https://www.facebook.com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perma.cc" TargetMode="External"/><Relationship Id="rId4" Type="http://schemas.openxmlformats.org/officeDocument/2006/relationships/hyperlink" Target="https://perma.cc/sign-up" TargetMode="External"/><Relationship Id="rId5" Type="http://schemas.openxmlformats.org/officeDocument/2006/relationships/image" Target="../media/image47.png"/><Relationship Id="rId6" Type="http://schemas.openxmlformats.org/officeDocument/2006/relationships/image" Target="../media/image53.png"/><Relationship Id="rId7" Type="http://schemas.openxmlformats.org/officeDocument/2006/relationships/hyperlink" Target="https://perma.cc/USK4-44FA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rfc-editor.org/info/rfc7089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Relationship Id="rId4" Type="http://schemas.openxmlformats.org/officeDocument/2006/relationships/hyperlink" Target="https://content-security-policy.com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5" Type="http://schemas.openxmlformats.org/officeDocument/2006/relationships/image" Target="../media/image4.jpg"/><Relationship Id="rId6" Type="http://schemas.openxmlformats.org/officeDocument/2006/relationships/image" Target="../media/image1.png"/><Relationship Id="rId7" Type="http://schemas.openxmlformats.org/officeDocument/2006/relationships/image" Target="../media/image3.jpg"/><Relationship Id="rId8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comments" Target="../comments/comment2.xml"/><Relationship Id="rId4" Type="http://schemas.openxmlformats.org/officeDocument/2006/relationships/image" Target="../media/image49.png"/><Relationship Id="rId5" Type="http://schemas.openxmlformats.org/officeDocument/2006/relationships/image" Target="../media/image52.png"/><Relationship Id="rId6" Type="http://schemas.openxmlformats.org/officeDocument/2006/relationships/hyperlink" Target="https://perma.cc/UZL6-PVLU" TargetMode="External"/><Relationship Id="rId7" Type="http://schemas.openxmlformats.org/officeDocument/2006/relationships/hyperlink" Target="https://web.archive.org/web/20220309000639/https://www.reuters.com/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5" Type="http://schemas.openxmlformats.org/officeDocument/2006/relationships/image" Target="../media/image4.jpg"/><Relationship Id="rId6" Type="http://schemas.openxmlformats.org/officeDocument/2006/relationships/image" Target="../media/image1.png"/><Relationship Id="rId7" Type="http://schemas.openxmlformats.org/officeDocument/2006/relationships/image" Target="../media/image3.jpg"/><Relationship Id="rId8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6.png"/><Relationship Id="rId11" Type="http://schemas.openxmlformats.org/officeDocument/2006/relationships/image" Target="../media/image14.jpg"/><Relationship Id="rId10" Type="http://schemas.openxmlformats.org/officeDocument/2006/relationships/image" Target="../media/image13.jpg"/><Relationship Id="rId9" Type="http://schemas.openxmlformats.org/officeDocument/2006/relationships/image" Target="../media/image9.png"/><Relationship Id="rId5" Type="http://schemas.openxmlformats.org/officeDocument/2006/relationships/image" Target="../media/image4.jpg"/><Relationship Id="rId6" Type="http://schemas.openxmlformats.org/officeDocument/2006/relationships/image" Target="../media/image1.png"/><Relationship Id="rId7" Type="http://schemas.openxmlformats.org/officeDocument/2006/relationships/image" Target="../media/image3.jp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ctrTitle"/>
          </p:nvPr>
        </p:nvSpPr>
        <p:spPr>
          <a:xfrm>
            <a:off x="136800" y="379825"/>
            <a:ext cx="4435200" cy="13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00">
                <a:solidFill>
                  <a:schemeClr val="dk1"/>
                </a:solidFill>
              </a:rPr>
              <a:t>Rewriting history: </a:t>
            </a:r>
            <a:endParaRPr b="1" sz="2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00">
                <a:solidFill>
                  <a:schemeClr val="dk1"/>
                </a:solidFill>
              </a:rPr>
              <a:t>Changing the archived web from the present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2" name="Google Shape;62;p13"/>
          <p:cNvSpPr txBox="1"/>
          <p:nvPr>
            <p:ph type="ctrTitle"/>
          </p:nvPr>
        </p:nvSpPr>
        <p:spPr>
          <a:xfrm>
            <a:off x="0" y="2075400"/>
            <a:ext cx="4284900" cy="840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chemeClr val="dk1"/>
                </a:solidFill>
              </a:rPr>
              <a:t>Ada Lerner, Tadayoshi Kohno, Franziska Roesner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chemeClr val="dk1"/>
                </a:solidFill>
              </a:rPr>
              <a:t>ACM CCS 2017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descr="A picture containing drawing&#10;&#10;Description automatically generated" id="63" name="Google Shape;6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2954" y="4437550"/>
            <a:ext cx="632121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1342050" y="4770350"/>
            <a:ext cx="674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Created as a course requirement for CS895 Web Archiving Forensics (by Dr.Michael L. Nelson), Fall 2022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1962900" y="3292850"/>
            <a:ext cx="5506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Presented By:</a:t>
            </a:r>
            <a:endParaRPr b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Sivakanesan Dhanushkanda</a:t>
            </a:r>
            <a:endParaRPr b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PhD Student</a:t>
            </a:r>
            <a:endParaRPr b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Department of Computer Science</a:t>
            </a:r>
            <a:endParaRPr b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Old Dominion University, Norfolk, Virginia</a:t>
            </a:r>
            <a:endParaRPr b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@siva_skanda</a:t>
            </a:r>
            <a:endParaRPr b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775" y="4324350"/>
            <a:ext cx="159450" cy="1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type="ctrTitle"/>
          </p:nvPr>
        </p:nvSpPr>
        <p:spPr>
          <a:xfrm>
            <a:off x="4284900" y="332200"/>
            <a:ext cx="4552800" cy="136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00">
                <a:solidFill>
                  <a:schemeClr val="dk1"/>
                </a:solidFill>
              </a:rPr>
              <a:t> </a:t>
            </a:r>
            <a:r>
              <a:rPr b="1" lang="en" sz="2900">
                <a:solidFill>
                  <a:schemeClr val="dk1"/>
                </a:solidFill>
              </a:rPr>
              <a:t>Thinking like a hacker: </a:t>
            </a:r>
            <a:endParaRPr b="1" sz="2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00">
                <a:solidFill>
                  <a:schemeClr val="dk1"/>
                </a:solidFill>
              </a:rPr>
              <a:t>Security Considerations for High-Fidelity Web Archives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8" name="Google Shape;68;p13"/>
          <p:cNvSpPr txBox="1"/>
          <p:nvPr>
            <p:ph type="ctrTitle"/>
          </p:nvPr>
        </p:nvSpPr>
        <p:spPr>
          <a:xfrm>
            <a:off x="4783425" y="2075400"/>
            <a:ext cx="4284900" cy="630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chemeClr val="dk1"/>
                </a:solidFill>
              </a:rPr>
              <a:t>Jack Cushman, Ilya Kreyemer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00">
                <a:solidFill>
                  <a:schemeClr val="dk1"/>
                </a:solidFill>
              </a:rPr>
              <a:t>Perma.cc, Webrecorder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 model</a:t>
            </a:r>
            <a:endParaRPr/>
          </a:p>
        </p:txBody>
      </p:sp>
      <p:sp>
        <p:nvSpPr>
          <p:cNvPr id="206" name="Google Shape;206;p22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100" y="1089913"/>
            <a:ext cx="6019800" cy="29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6153000" y="4053600"/>
            <a:ext cx="142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ld Standard TT"/>
                <a:ea typeface="Old Standard TT"/>
                <a:cs typeface="Old Standard TT"/>
                <a:sym typeface="Old Standard TT"/>
              </a:rPr>
              <a:t>Fig 2, Lerner et al. 2017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1724025" y="1238250"/>
            <a:ext cx="5857800" cy="166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1724025" y="3200400"/>
            <a:ext cx="5905500" cy="78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2"/>
          <p:cNvSpPr txBox="1"/>
          <p:nvPr/>
        </p:nvSpPr>
        <p:spPr>
          <a:xfrm>
            <a:off x="104775" y="1656000"/>
            <a:ext cx="11049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Lifecycle of archive snapshots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104775" y="3175350"/>
            <a:ext cx="11049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Events that make up the attacks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213" name="Google Shape;213;p22"/>
          <p:cNvCxnSpPr>
            <a:endCxn id="209" idx="1"/>
          </p:cNvCxnSpPr>
          <p:nvPr/>
        </p:nvCxnSpPr>
        <p:spPr>
          <a:xfrm>
            <a:off x="1209525" y="2071650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2"/>
          <p:cNvCxnSpPr>
            <a:stCxn id="212" idx="3"/>
            <a:endCxn id="210" idx="1"/>
          </p:cNvCxnSpPr>
          <p:nvPr/>
        </p:nvCxnSpPr>
        <p:spPr>
          <a:xfrm>
            <a:off x="1209675" y="3591000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" name="Google Shape;215;p22"/>
          <p:cNvSpPr txBox="1"/>
          <p:nvPr/>
        </p:nvSpPr>
        <p:spPr>
          <a:xfrm>
            <a:off x="881100" y="2625175"/>
            <a:ext cx="7381800" cy="861900"/>
          </a:xfrm>
          <a:prstGeom prst="rect">
            <a:avLst/>
          </a:prstGeom>
          <a:solidFill>
            <a:srgbClr val="F18C8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ld Standard TT"/>
                <a:ea typeface="Old Standard TT"/>
                <a:cs typeface="Old Standard TT"/>
                <a:sym typeface="Old Standard TT"/>
              </a:rPr>
              <a:t>GOAL: Change what clients see when they view archived snapshots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attacks</a:t>
            </a:r>
            <a:endParaRPr/>
          </a:p>
        </p:txBody>
      </p:sp>
      <p:sp>
        <p:nvSpPr>
          <p:cNvPr id="221" name="Google Shape;221;p2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Archive-Escapes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Anachronism Injection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Same-Origin Escapes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Never-Archived Resources and Nearest-Neighbor Timestamp Matching</a:t>
            </a:r>
            <a:endParaRPr/>
          </a:p>
        </p:txBody>
      </p:sp>
      <p:sp>
        <p:nvSpPr>
          <p:cNvPr id="222" name="Google Shape;222;p23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Re-writing URLs</a:t>
            </a:r>
            <a:endParaRPr/>
          </a:p>
        </p:txBody>
      </p:sp>
      <p:sp>
        <p:nvSpPr>
          <p:cNvPr id="228" name="Google Shape;228;p24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25" y="2343150"/>
            <a:ext cx="5633001" cy="21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4350" y="705800"/>
            <a:ext cx="4705351" cy="24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4"/>
          <p:cNvSpPr/>
          <p:nvPr/>
        </p:nvSpPr>
        <p:spPr>
          <a:xfrm>
            <a:off x="5029200" y="2552700"/>
            <a:ext cx="2143200" cy="16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742935" y="3486150"/>
            <a:ext cx="3771900" cy="16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00" y="705800"/>
            <a:ext cx="2486025" cy="18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 txBox="1"/>
          <p:nvPr/>
        </p:nvSpPr>
        <p:spPr>
          <a:xfrm>
            <a:off x="4210050" y="3895725"/>
            <a:ext cx="14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Archived page</a:t>
            </a:r>
            <a:endParaRPr b="1">
              <a:solidFill>
                <a:srgbClr val="FF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7634250" y="1427300"/>
            <a:ext cx="99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Live page</a:t>
            </a:r>
            <a:endParaRPr b="1">
              <a:solidFill>
                <a:srgbClr val="FF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Archive-Escapes</a:t>
            </a:r>
            <a:endParaRPr/>
          </a:p>
        </p:txBody>
      </p:sp>
      <p:sp>
        <p:nvSpPr>
          <p:cNvPr id="241" name="Google Shape;241;p25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2" name="Google Shape;2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296" y="2185021"/>
            <a:ext cx="1833550" cy="122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263" y="1428775"/>
            <a:ext cx="1220175" cy="122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5"/>
          <p:cNvSpPr txBox="1"/>
          <p:nvPr/>
        </p:nvSpPr>
        <p:spPr>
          <a:xfrm>
            <a:off x="5531988" y="3552825"/>
            <a:ext cx="2228700" cy="538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Old Standard TT"/>
                <a:ea typeface="Old Standard TT"/>
                <a:cs typeface="Old Standard TT"/>
                <a:sym typeface="Old Standard TT"/>
              </a:rPr>
              <a:t>example.com</a:t>
            </a:r>
            <a:endParaRPr sz="23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5" name="Google Shape;245;p25"/>
          <p:cNvSpPr/>
          <p:nvPr/>
        </p:nvSpPr>
        <p:spPr>
          <a:xfrm rot="-557979">
            <a:off x="3656345" y="2029412"/>
            <a:ext cx="1702375" cy="304008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5"/>
          <p:cNvSpPr txBox="1"/>
          <p:nvPr/>
        </p:nvSpPr>
        <p:spPr>
          <a:xfrm>
            <a:off x="2447925" y="1438275"/>
            <a:ext cx="270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D8705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Normal archived requests</a:t>
            </a:r>
            <a:endParaRPr>
              <a:solidFill>
                <a:srgbClr val="DD8705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D8705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(URLs successfully rewritten)</a:t>
            </a:r>
            <a:endParaRPr>
              <a:solidFill>
                <a:srgbClr val="DD8705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7" name="Google Shape;247;p25"/>
          <p:cNvSpPr/>
          <p:nvPr/>
        </p:nvSpPr>
        <p:spPr>
          <a:xfrm rot="1296387">
            <a:off x="3611254" y="3343719"/>
            <a:ext cx="1702743" cy="304059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5"/>
          <p:cNvSpPr txBox="1"/>
          <p:nvPr/>
        </p:nvSpPr>
        <p:spPr>
          <a:xfrm>
            <a:off x="1390650" y="819150"/>
            <a:ext cx="6219900" cy="400200"/>
          </a:xfrm>
          <a:prstGeom prst="rect">
            <a:avLst/>
          </a:prstGeom>
          <a:solidFill>
            <a:srgbClr val="F2B25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&lt;script src=”web.archive.org/20110130214521/example.com/script.js”&gt;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4614475" y="3005000"/>
            <a:ext cx="3396000" cy="400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&lt;script src=”example.com/script.js”&gt;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0" name="Google Shape;250;p25"/>
          <p:cNvSpPr txBox="1"/>
          <p:nvPr/>
        </p:nvSpPr>
        <p:spPr>
          <a:xfrm>
            <a:off x="1566725" y="3334950"/>
            <a:ext cx="22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Client renders mix of live and archived content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1" name="Google Shape;251;p25"/>
          <p:cNvSpPr txBox="1"/>
          <p:nvPr/>
        </p:nvSpPr>
        <p:spPr>
          <a:xfrm>
            <a:off x="3393175" y="3855300"/>
            <a:ext cx="222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Archive-Escape requests (example.com is the </a:t>
            </a:r>
            <a:r>
              <a:rPr b="1" lang="en">
                <a:solidFill>
                  <a:srgbClr val="38761D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destination)</a:t>
            </a:r>
            <a:endParaRPr b="1">
              <a:solidFill>
                <a:srgbClr val="38761D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euters.com showing articles in the future</a:t>
            </a:r>
            <a:endParaRPr/>
          </a:p>
        </p:txBody>
      </p:sp>
      <p:sp>
        <p:nvSpPr>
          <p:cNvPr id="257" name="Google Shape;257;p26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097" y="830472"/>
            <a:ext cx="3795701" cy="37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6"/>
          <p:cNvSpPr txBox="1"/>
          <p:nvPr/>
        </p:nvSpPr>
        <p:spPr>
          <a:xfrm>
            <a:off x="2389500" y="4568800"/>
            <a:ext cx="3249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4"/>
              </a:rPr>
              <a:t>https://web.archive.org/web/20110901233330/http://www.reuters.com/</a:t>
            </a:r>
            <a:endParaRPr sz="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2019300" y="1543050"/>
            <a:ext cx="2219400" cy="29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 txBox="1"/>
          <p:nvPr/>
        </p:nvSpPr>
        <p:spPr>
          <a:xfrm>
            <a:off x="55125" y="1489200"/>
            <a:ext cx="15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Live-web zombies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62" name="Google Shape;26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4075" y="1489200"/>
            <a:ext cx="1476400" cy="1130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26"/>
          <p:cNvCxnSpPr>
            <a:stCxn id="261" idx="3"/>
            <a:endCxn id="260" idx="1"/>
          </p:cNvCxnSpPr>
          <p:nvPr/>
        </p:nvCxnSpPr>
        <p:spPr>
          <a:xfrm>
            <a:off x="1647825" y="1689300"/>
            <a:ext cx="37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26"/>
          <p:cNvSpPr/>
          <p:nvPr/>
        </p:nvSpPr>
        <p:spPr>
          <a:xfrm>
            <a:off x="4286250" y="1543050"/>
            <a:ext cx="1162200" cy="94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6"/>
          <p:cNvSpPr/>
          <p:nvPr/>
        </p:nvSpPr>
        <p:spPr>
          <a:xfrm>
            <a:off x="5491200" y="1962150"/>
            <a:ext cx="404700" cy="104700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"/>
          <p:cNvSpPr txBox="1"/>
          <p:nvPr/>
        </p:nvSpPr>
        <p:spPr>
          <a:xfrm>
            <a:off x="123825" y="1706300"/>
            <a:ext cx="152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https://ws-dl.blogspot.com/2012/10/2012-10-10-zombies-in-archives.html</a:t>
            </a:r>
            <a:endParaRPr sz="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"/>
          <p:cNvSpPr/>
          <p:nvPr/>
        </p:nvSpPr>
        <p:spPr>
          <a:xfrm>
            <a:off x="4286250" y="1543050"/>
            <a:ext cx="1162200" cy="94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7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reuters.com showing articles in the future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097" y="830472"/>
            <a:ext cx="3795701" cy="37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7"/>
          <p:cNvSpPr txBox="1"/>
          <p:nvPr/>
        </p:nvSpPr>
        <p:spPr>
          <a:xfrm>
            <a:off x="2389500" y="4568800"/>
            <a:ext cx="3249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4"/>
              </a:rPr>
              <a:t>https://web.archive.org/web/20110901233330/http://www.reuters.com/</a:t>
            </a:r>
            <a:endParaRPr sz="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2019300" y="1543050"/>
            <a:ext cx="2219400" cy="29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9350" y="1543050"/>
            <a:ext cx="1111187" cy="8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7"/>
          <p:cNvSpPr/>
          <p:nvPr/>
        </p:nvSpPr>
        <p:spPr>
          <a:xfrm>
            <a:off x="5491200" y="1962150"/>
            <a:ext cx="404700" cy="104700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8650" y="1539749"/>
            <a:ext cx="1201475" cy="9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7"/>
          <p:cNvSpPr/>
          <p:nvPr/>
        </p:nvSpPr>
        <p:spPr>
          <a:xfrm>
            <a:off x="4286250" y="1543050"/>
            <a:ext cx="1162200" cy="94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7"/>
          <p:cNvSpPr txBox="1"/>
          <p:nvPr/>
        </p:nvSpPr>
        <p:spPr>
          <a:xfrm>
            <a:off x="6405450" y="4116225"/>
            <a:ext cx="2219400" cy="523200"/>
          </a:xfrm>
          <a:prstGeom prst="rect">
            <a:avLst/>
          </a:prstGeom>
          <a:solidFill>
            <a:srgbClr val="F18C8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ld Standard TT"/>
                <a:ea typeface="Old Standard TT"/>
                <a:cs typeface="Old Standard TT"/>
                <a:sym typeface="Old Standard TT"/>
              </a:rPr>
              <a:t>Active attack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"/>
          <p:cNvSpPr/>
          <p:nvPr/>
        </p:nvSpPr>
        <p:spPr>
          <a:xfrm>
            <a:off x="4286250" y="1543050"/>
            <a:ext cx="1162200" cy="94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8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Attack #1: Archive-Escape Abuse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8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097" y="830472"/>
            <a:ext cx="3795701" cy="37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8"/>
          <p:cNvSpPr txBox="1"/>
          <p:nvPr/>
        </p:nvSpPr>
        <p:spPr>
          <a:xfrm>
            <a:off x="2389500" y="4568800"/>
            <a:ext cx="3249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4"/>
              </a:rPr>
              <a:t>https://web.archive.org/web/20110901233330/http://www.reuters.com/</a:t>
            </a:r>
            <a:endParaRPr sz="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91" name="Google Shape;291;p28"/>
          <p:cNvSpPr/>
          <p:nvPr/>
        </p:nvSpPr>
        <p:spPr>
          <a:xfrm>
            <a:off x="2019300" y="1543050"/>
            <a:ext cx="2219400" cy="29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9350" y="1543050"/>
            <a:ext cx="1111187" cy="8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8"/>
          <p:cNvSpPr/>
          <p:nvPr/>
        </p:nvSpPr>
        <p:spPr>
          <a:xfrm>
            <a:off x="5491200" y="1962150"/>
            <a:ext cx="404700" cy="104700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8650" y="1436088"/>
            <a:ext cx="1405125" cy="11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/>
          <p:nvPr/>
        </p:nvSpPr>
        <p:spPr>
          <a:xfrm>
            <a:off x="4286250" y="1543050"/>
            <a:ext cx="1162200" cy="94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Same-Origin Escapes</a:t>
            </a:r>
            <a:endParaRPr/>
          </a:p>
        </p:txBody>
      </p:sp>
      <p:sp>
        <p:nvSpPr>
          <p:cNvPr id="301" name="Google Shape;301;p29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2" name="Google Shape;3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025" y="888275"/>
            <a:ext cx="6390829" cy="36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9"/>
          <p:cNvSpPr/>
          <p:nvPr/>
        </p:nvSpPr>
        <p:spPr>
          <a:xfrm>
            <a:off x="5380589" y="2710620"/>
            <a:ext cx="2029500" cy="173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9"/>
          <p:cNvSpPr txBox="1"/>
          <p:nvPr/>
        </p:nvSpPr>
        <p:spPr>
          <a:xfrm>
            <a:off x="8091975" y="3376725"/>
            <a:ext cx="7647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iframe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305" name="Google Shape;305;p29"/>
          <p:cNvCxnSpPr>
            <a:endCxn id="303" idx="3"/>
          </p:cNvCxnSpPr>
          <p:nvPr/>
        </p:nvCxnSpPr>
        <p:spPr>
          <a:xfrm rot="10800000">
            <a:off x="7410089" y="3576870"/>
            <a:ext cx="63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Same-Origin Escapes</a:t>
            </a:r>
            <a:endParaRPr/>
          </a:p>
        </p:txBody>
      </p:sp>
      <p:sp>
        <p:nvSpPr>
          <p:cNvPr id="311" name="Google Shape;311;p30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30"/>
          <p:cNvSpPr/>
          <p:nvPr/>
        </p:nvSpPr>
        <p:spPr>
          <a:xfrm>
            <a:off x="1304725" y="1794500"/>
            <a:ext cx="638700" cy="35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025" y="888275"/>
            <a:ext cx="6390829" cy="36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0"/>
          <p:cNvSpPr/>
          <p:nvPr/>
        </p:nvSpPr>
        <p:spPr>
          <a:xfrm>
            <a:off x="1237750" y="2230875"/>
            <a:ext cx="437700" cy="10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0"/>
          <p:cNvSpPr/>
          <p:nvPr/>
        </p:nvSpPr>
        <p:spPr>
          <a:xfrm>
            <a:off x="1237750" y="1241375"/>
            <a:ext cx="1677600" cy="10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0"/>
          <p:cNvSpPr/>
          <p:nvPr/>
        </p:nvSpPr>
        <p:spPr>
          <a:xfrm>
            <a:off x="1237750" y="1794500"/>
            <a:ext cx="791100" cy="35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#2: Same-Origin Escape Abuse</a:t>
            </a:r>
            <a:endParaRPr/>
          </a:p>
        </p:txBody>
      </p:sp>
      <p:sp>
        <p:nvSpPr>
          <p:cNvPr id="322" name="Google Shape;322;p31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3" name="Google Shape;3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424" y="886968"/>
            <a:ext cx="6391655" cy="3611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1"/>
          <p:cNvPicPr preferRelativeResize="0"/>
          <p:nvPr/>
        </p:nvPicPr>
        <p:blipFill rotWithShape="1">
          <a:blip r:embed="rId4">
            <a:alphaModFix/>
          </a:blip>
          <a:srcRect b="20318" l="0" r="0" t="0"/>
          <a:stretch/>
        </p:blipFill>
        <p:spPr>
          <a:xfrm>
            <a:off x="1276300" y="1976875"/>
            <a:ext cx="816325" cy="1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2625" y="1776750"/>
            <a:ext cx="783675" cy="1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1"/>
          <p:cNvPicPr preferRelativeResize="0"/>
          <p:nvPr/>
        </p:nvPicPr>
        <p:blipFill rotWithShape="1">
          <a:blip r:embed="rId6">
            <a:alphaModFix/>
          </a:blip>
          <a:srcRect b="5968" l="4220" r="6173" t="18576"/>
          <a:stretch/>
        </p:blipFill>
        <p:spPr>
          <a:xfrm>
            <a:off x="1254050" y="2443175"/>
            <a:ext cx="4048474" cy="20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1"/>
          <p:cNvSpPr/>
          <p:nvPr/>
        </p:nvSpPr>
        <p:spPr>
          <a:xfrm>
            <a:off x="1262900" y="1229406"/>
            <a:ext cx="1638900" cy="10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1"/>
          <p:cNvSpPr/>
          <p:nvPr/>
        </p:nvSpPr>
        <p:spPr>
          <a:xfrm>
            <a:off x="1292662" y="1776750"/>
            <a:ext cx="783600" cy="39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1"/>
          <p:cNvSpPr/>
          <p:nvPr/>
        </p:nvSpPr>
        <p:spPr>
          <a:xfrm>
            <a:off x="1218425" y="1229400"/>
            <a:ext cx="1734300" cy="10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1"/>
          <p:cNvSpPr txBox="1"/>
          <p:nvPr/>
        </p:nvSpPr>
        <p:spPr>
          <a:xfrm>
            <a:off x="6405450" y="4116225"/>
            <a:ext cx="2219400" cy="523200"/>
          </a:xfrm>
          <a:prstGeom prst="rect">
            <a:avLst/>
          </a:prstGeom>
          <a:solidFill>
            <a:srgbClr val="F18C8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ld Standard TT"/>
                <a:ea typeface="Old Standard TT"/>
                <a:cs typeface="Old Standard TT"/>
                <a:sym typeface="Old Standard TT"/>
              </a:rPr>
              <a:t>Passive</a:t>
            </a:r>
            <a:r>
              <a:rPr lang="en" sz="2200">
                <a:latin typeface="Old Standard TT"/>
                <a:ea typeface="Old Standard TT"/>
                <a:cs typeface="Old Standard TT"/>
                <a:sym typeface="Old Standard TT"/>
              </a:rPr>
              <a:t> attack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31" name="Google Shape;331;p31"/>
          <p:cNvSpPr txBox="1"/>
          <p:nvPr/>
        </p:nvSpPr>
        <p:spPr>
          <a:xfrm>
            <a:off x="1218420" y="1145700"/>
            <a:ext cx="2549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PAKISTAN ARE THE WORLD CHAMPIONS</a:t>
            </a:r>
            <a:endParaRPr b="1" sz="600"/>
          </a:p>
        </p:txBody>
      </p:sp>
      <p:sp>
        <p:nvSpPr>
          <p:cNvPr id="332" name="Google Shape;332;p31"/>
          <p:cNvSpPr/>
          <p:nvPr/>
        </p:nvSpPr>
        <p:spPr>
          <a:xfrm>
            <a:off x="1292625" y="2228850"/>
            <a:ext cx="321900" cy="12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4049" y="2218098"/>
            <a:ext cx="360485" cy="12225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1"/>
          <p:cNvSpPr/>
          <p:nvPr/>
        </p:nvSpPr>
        <p:spPr>
          <a:xfrm>
            <a:off x="1258480" y="2218100"/>
            <a:ext cx="351600" cy="10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Archives: Replay web pages from the past</a:t>
            </a:r>
            <a:endParaRPr b="1"/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413" y="1747750"/>
            <a:ext cx="3876599" cy="23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457413" y="4114275"/>
            <a:ext cx="387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4"/>
              </a:rPr>
              <a:t>https://web.archive.org/web/20070127055730/http://www.srilanka.travel/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9962" y="1747750"/>
            <a:ext cx="3896620" cy="236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4921888" y="4114275"/>
            <a:ext cx="376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6"/>
              </a:rPr>
              <a:t>https://web.archive.org/web/20220916073455/https://www.srilanka.travel/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259275" y="905825"/>
            <a:ext cx="475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ld Standard TT"/>
              <a:buChar char="●"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Since 1996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ld Standard TT"/>
              <a:buChar char="●"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More than 760 billion web pages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/>
          <p:nvPr>
            <p:ph type="title"/>
          </p:nvPr>
        </p:nvSpPr>
        <p:spPr>
          <a:xfrm>
            <a:off x="0" y="140225"/>
            <a:ext cx="91440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#3: “Same-Origin Escape” +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“Archive-Escape Abuse”</a:t>
            </a:r>
            <a:endParaRPr/>
          </a:p>
        </p:txBody>
      </p:sp>
      <p:sp>
        <p:nvSpPr>
          <p:cNvPr id="340" name="Google Shape;340;p32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32"/>
          <p:cNvSpPr txBox="1"/>
          <p:nvPr/>
        </p:nvSpPr>
        <p:spPr>
          <a:xfrm>
            <a:off x="323850" y="2571750"/>
            <a:ext cx="1800300" cy="61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Attacker embedded as an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&lt;iframe&gt;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2" name="Google Shape;342;p32"/>
          <p:cNvSpPr txBox="1"/>
          <p:nvPr/>
        </p:nvSpPr>
        <p:spPr>
          <a:xfrm>
            <a:off x="2214525" y="1281075"/>
            <a:ext cx="2124000" cy="126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Attacker embeds an archive-escape URL as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i="1" lang="en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attribute of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&lt;script&gt;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tag in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&lt;iframe&gt;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3" name="Google Shape;343;p32"/>
          <p:cNvSpPr txBox="1"/>
          <p:nvPr/>
        </p:nvSpPr>
        <p:spPr>
          <a:xfrm>
            <a:off x="5129175" y="1496625"/>
            <a:ext cx="1800300" cy="61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Page,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&lt;iframe&gt;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archived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44" name="Google Shape;344;p32"/>
          <p:cNvSpPr txBox="1"/>
          <p:nvPr/>
        </p:nvSpPr>
        <p:spPr>
          <a:xfrm>
            <a:off x="7065000" y="2571750"/>
            <a:ext cx="1964700" cy="104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Attacker publishes payload at the archive-escape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&lt;iframe&gt;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5" name="Google Shape;345;p32"/>
          <p:cNvSpPr txBox="1"/>
          <p:nvPr/>
        </p:nvSpPr>
        <p:spPr>
          <a:xfrm>
            <a:off x="2806350" y="3038550"/>
            <a:ext cx="3531300" cy="169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Client loads page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&lt;iframe&gt;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retrieved from archive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Script causes an archive-escape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Browser retrieves payload and executes in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&lt;iframe&gt;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&lt;iframe&gt;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in </a:t>
            </a:r>
            <a:r>
              <a:rPr lang="en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same origin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, attack commences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346" name="Google Shape;346;p32"/>
          <p:cNvCxnSpPr>
            <a:stCxn id="341" idx="0"/>
            <a:endCxn id="342" idx="1"/>
          </p:cNvCxnSpPr>
          <p:nvPr/>
        </p:nvCxnSpPr>
        <p:spPr>
          <a:xfrm flipH="1" rot="10800000">
            <a:off x="1224000" y="1912050"/>
            <a:ext cx="990600" cy="65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32"/>
          <p:cNvCxnSpPr>
            <a:stCxn id="342" idx="3"/>
            <a:endCxn id="343" idx="1"/>
          </p:cNvCxnSpPr>
          <p:nvPr/>
        </p:nvCxnSpPr>
        <p:spPr>
          <a:xfrm flipH="1" rot="10800000">
            <a:off x="4338525" y="1804425"/>
            <a:ext cx="790800" cy="107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32"/>
          <p:cNvCxnSpPr>
            <a:stCxn id="343" idx="3"/>
            <a:endCxn id="344" idx="0"/>
          </p:cNvCxnSpPr>
          <p:nvPr/>
        </p:nvCxnSpPr>
        <p:spPr>
          <a:xfrm>
            <a:off x="6929475" y="1804425"/>
            <a:ext cx="1117800" cy="76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32"/>
          <p:cNvCxnSpPr>
            <a:stCxn id="344" idx="1"/>
            <a:endCxn id="345" idx="3"/>
          </p:cNvCxnSpPr>
          <p:nvPr/>
        </p:nvCxnSpPr>
        <p:spPr>
          <a:xfrm flipH="1">
            <a:off x="6337800" y="3095100"/>
            <a:ext cx="727200" cy="79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3"/>
          <p:cNvSpPr txBox="1"/>
          <p:nvPr>
            <p:ph type="title"/>
          </p:nvPr>
        </p:nvSpPr>
        <p:spPr>
          <a:xfrm>
            <a:off x="0" y="140225"/>
            <a:ext cx="9144000" cy="9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Archived captures</a:t>
            </a:r>
            <a:r>
              <a:rPr lang="en"/>
              <a:t> sometimes miss necessary resources to replay</a:t>
            </a:r>
            <a:endParaRPr/>
          </a:p>
        </p:txBody>
      </p:sp>
      <p:sp>
        <p:nvSpPr>
          <p:cNvPr id="355" name="Google Shape;355;p33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6" name="Google Shape;3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5" y="1285875"/>
            <a:ext cx="3582300" cy="344804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3"/>
          <p:cNvSpPr txBox="1"/>
          <p:nvPr/>
        </p:nvSpPr>
        <p:spPr>
          <a:xfrm>
            <a:off x="67575" y="4639425"/>
            <a:ext cx="411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https://web.archive.org/web/20160302040149/https://www.instagram.com/cristiano/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58" name="Google Shape;358;p33"/>
          <p:cNvSpPr/>
          <p:nvPr/>
        </p:nvSpPr>
        <p:spPr>
          <a:xfrm>
            <a:off x="2990850" y="2428875"/>
            <a:ext cx="1114500" cy="1114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3"/>
          <p:cNvSpPr/>
          <p:nvPr/>
        </p:nvSpPr>
        <p:spPr>
          <a:xfrm>
            <a:off x="714375" y="2428875"/>
            <a:ext cx="1114500" cy="1114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3"/>
          <p:cNvSpPr txBox="1"/>
          <p:nvPr/>
        </p:nvSpPr>
        <p:spPr>
          <a:xfrm>
            <a:off x="5410200" y="1438200"/>
            <a:ext cx="14667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Missing images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361" name="Google Shape;361;p33"/>
          <p:cNvCxnSpPr>
            <a:stCxn id="360" idx="1"/>
            <a:endCxn id="356" idx="3"/>
          </p:cNvCxnSpPr>
          <p:nvPr/>
        </p:nvCxnSpPr>
        <p:spPr>
          <a:xfrm flipH="1">
            <a:off x="4182300" y="1638300"/>
            <a:ext cx="1227900" cy="1371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33"/>
          <p:cNvCxnSpPr/>
          <p:nvPr/>
        </p:nvCxnSpPr>
        <p:spPr>
          <a:xfrm flipH="1">
            <a:off x="1828875" y="1638300"/>
            <a:ext cx="3562500" cy="771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33"/>
          <p:cNvSpPr txBox="1"/>
          <p:nvPr/>
        </p:nvSpPr>
        <p:spPr>
          <a:xfrm>
            <a:off x="4848450" y="2247900"/>
            <a:ext cx="368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Archival crawler errors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Partial unavailability of the web server at the time-of-archival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 not always get a snapshot for a specific timestamp we needed</a:t>
            </a:r>
            <a:endParaRPr/>
          </a:p>
        </p:txBody>
      </p:sp>
      <p:sp>
        <p:nvSpPr>
          <p:cNvPr id="369" name="Google Shape;369;p34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0" name="Google Shape;3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" y="1223963"/>
            <a:ext cx="360045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822" y="2181973"/>
            <a:ext cx="3435375" cy="25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125" y="2181975"/>
            <a:ext cx="350542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4"/>
          <p:cNvSpPr/>
          <p:nvPr/>
        </p:nvSpPr>
        <p:spPr>
          <a:xfrm>
            <a:off x="1563624" y="1843100"/>
            <a:ext cx="147600" cy="14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4"/>
          <p:cNvSpPr txBox="1"/>
          <p:nvPr/>
        </p:nvSpPr>
        <p:spPr>
          <a:xfrm>
            <a:off x="1000088" y="4255425"/>
            <a:ext cx="350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https://web.archive.org/web/20091029223145/http://www.cricinfo.com/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75" name="Google Shape;375;p34"/>
          <p:cNvSpPr txBox="1"/>
          <p:nvPr/>
        </p:nvSpPr>
        <p:spPr>
          <a:xfrm>
            <a:off x="4188000" y="4682325"/>
            <a:ext cx="432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7"/>
              </a:rPr>
              <a:t>https://web.archive.org/web/20091203121939/http://www.cricinfo.com/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5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 not always get a snapshot for a specific timestamp we needed</a:t>
            </a:r>
            <a:endParaRPr/>
          </a:p>
        </p:txBody>
      </p:sp>
      <p:sp>
        <p:nvSpPr>
          <p:cNvPr id="381" name="Google Shape;381;p35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2" name="Google Shape;3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" y="1223963"/>
            <a:ext cx="360045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822" y="2181973"/>
            <a:ext cx="3435375" cy="25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125" y="2181975"/>
            <a:ext cx="3505425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5"/>
          <p:cNvSpPr/>
          <p:nvPr/>
        </p:nvSpPr>
        <p:spPr>
          <a:xfrm>
            <a:off x="1563624" y="1843100"/>
            <a:ext cx="147600" cy="14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5"/>
          <p:cNvSpPr txBox="1"/>
          <p:nvPr/>
        </p:nvSpPr>
        <p:spPr>
          <a:xfrm>
            <a:off x="1000088" y="4255425"/>
            <a:ext cx="3505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https://web.archive.org/web/20091029223145/http://www.cricinfo.com/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87" name="Google Shape;387;p35"/>
          <p:cNvSpPr txBox="1"/>
          <p:nvPr/>
        </p:nvSpPr>
        <p:spPr>
          <a:xfrm>
            <a:off x="4188000" y="4682325"/>
            <a:ext cx="432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7"/>
              </a:rPr>
              <a:t>https://web.archive.org/web/20091203121939/http://www.cricinfo.com/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88" name="Google Shape;388;p35"/>
          <p:cNvSpPr txBox="1"/>
          <p:nvPr/>
        </p:nvSpPr>
        <p:spPr>
          <a:xfrm>
            <a:off x="5283288" y="1500525"/>
            <a:ext cx="2133600" cy="523200"/>
          </a:xfrm>
          <a:prstGeom prst="rect">
            <a:avLst/>
          </a:prstGeom>
          <a:solidFill>
            <a:srgbClr val="F18C8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ld Standard TT"/>
                <a:ea typeface="Old Standard TT"/>
                <a:cs typeface="Old Standard TT"/>
                <a:sym typeface="Old Standard TT"/>
              </a:rPr>
              <a:t>Anachronisms</a:t>
            </a:r>
            <a:endParaRPr sz="2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89" name="Google Shape;389;p35"/>
          <p:cNvSpPr txBox="1"/>
          <p:nvPr/>
        </p:nvSpPr>
        <p:spPr>
          <a:xfrm>
            <a:off x="1924050" y="971550"/>
            <a:ext cx="48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150" y="764650"/>
            <a:ext cx="7754699" cy="394380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6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/>
              <a:t>The source URL for the embedded image is re-written in the HTML </a:t>
            </a:r>
            <a:endParaRPr sz="2300"/>
          </a:p>
        </p:txBody>
      </p:sp>
      <p:sp>
        <p:nvSpPr>
          <p:cNvPr id="396" name="Google Shape;396;p36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36"/>
          <p:cNvSpPr/>
          <p:nvPr/>
        </p:nvSpPr>
        <p:spPr>
          <a:xfrm>
            <a:off x="749150" y="1561875"/>
            <a:ext cx="2306700" cy="142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6"/>
          <p:cNvSpPr txBox="1"/>
          <p:nvPr/>
        </p:nvSpPr>
        <p:spPr>
          <a:xfrm>
            <a:off x="3236343" y="2482443"/>
            <a:ext cx="55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99" name="Google Shape;399;p36"/>
          <p:cNvSpPr/>
          <p:nvPr/>
        </p:nvSpPr>
        <p:spPr>
          <a:xfrm>
            <a:off x="5605226" y="2337402"/>
            <a:ext cx="2820300" cy="720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6"/>
          <p:cNvSpPr/>
          <p:nvPr/>
        </p:nvSpPr>
        <p:spPr>
          <a:xfrm>
            <a:off x="7489309" y="2337391"/>
            <a:ext cx="766800" cy="165600"/>
          </a:xfrm>
          <a:prstGeom prst="rect">
            <a:avLst/>
          </a:prstGeom>
          <a:solidFill>
            <a:srgbClr val="EA9999">
              <a:alpha val="3333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7"/>
          <p:cNvSpPr txBox="1"/>
          <p:nvPr>
            <p:ph type="title"/>
          </p:nvPr>
        </p:nvSpPr>
        <p:spPr>
          <a:xfrm>
            <a:off x="-59800" y="196500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image URL is only archived once till today</a:t>
            </a:r>
            <a:endParaRPr/>
          </a:p>
        </p:txBody>
      </p:sp>
      <p:sp>
        <p:nvSpPr>
          <p:cNvPr id="406" name="Google Shape;406;p37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7" name="Google Shape;4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100" y="1053750"/>
            <a:ext cx="7735176" cy="2884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8" name="Google Shape;408;p37"/>
          <p:cNvSpPr txBox="1"/>
          <p:nvPr/>
        </p:nvSpPr>
        <p:spPr>
          <a:xfrm>
            <a:off x="734100" y="3938675"/>
            <a:ext cx="773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https://web.archive.org/web/*/http://s3.reutersmedia.net/resources/r/?m=02&amp;d=20170131&amp;t=2&amp;i=1170904345&amp;w=530&amp;fh=&amp;fw=&amp;ll=&amp;pl=&amp;sq=&amp;r=LYNXMPED0U16K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09" name="Google Shape;409;p37"/>
          <p:cNvSpPr/>
          <p:nvPr/>
        </p:nvSpPr>
        <p:spPr>
          <a:xfrm>
            <a:off x="3611625" y="2397225"/>
            <a:ext cx="17811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927700"/>
            <a:ext cx="7156825" cy="3602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8"/>
          <p:cNvSpPr txBox="1"/>
          <p:nvPr>
            <p:ph type="title"/>
          </p:nvPr>
        </p:nvSpPr>
        <p:spPr>
          <a:xfrm>
            <a:off x="0" y="0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/>
              <a:t>The request is redirected to the nearest available capture of the resource at the resolution time </a:t>
            </a:r>
            <a:endParaRPr sz="2700"/>
          </a:p>
        </p:txBody>
      </p:sp>
      <p:sp>
        <p:nvSpPr>
          <p:cNvPr id="416" name="Google Shape;416;p38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38"/>
          <p:cNvSpPr/>
          <p:nvPr/>
        </p:nvSpPr>
        <p:spPr>
          <a:xfrm>
            <a:off x="4641056" y="2153315"/>
            <a:ext cx="3555300" cy="39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8"/>
          <p:cNvSpPr/>
          <p:nvPr/>
        </p:nvSpPr>
        <p:spPr>
          <a:xfrm>
            <a:off x="4641056" y="3790302"/>
            <a:ext cx="3555300" cy="39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8"/>
          <p:cNvSpPr/>
          <p:nvPr/>
        </p:nvSpPr>
        <p:spPr>
          <a:xfrm>
            <a:off x="6496979" y="2153305"/>
            <a:ext cx="715500" cy="153600"/>
          </a:xfrm>
          <a:prstGeom prst="rect">
            <a:avLst/>
          </a:prstGeom>
          <a:solidFill>
            <a:srgbClr val="EA9999">
              <a:alpha val="3333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8"/>
          <p:cNvSpPr/>
          <p:nvPr/>
        </p:nvSpPr>
        <p:spPr>
          <a:xfrm>
            <a:off x="6337060" y="3790292"/>
            <a:ext cx="676500" cy="153600"/>
          </a:xfrm>
          <a:prstGeom prst="rect">
            <a:avLst/>
          </a:prstGeom>
          <a:solidFill>
            <a:srgbClr val="EA9999">
              <a:alpha val="3333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8"/>
          <p:cNvSpPr txBox="1"/>
          <p:nvPr/>
        </p:nvSpPr>
        <p:spPr>
          <a:xfrm>
            <a:off x="993600" y="4439975"/>
            <a:ext cx="715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https://web.archive.org/web/20200621113508im_/http://s3.reutersmedia.net/resources/r/?m=02&amp;d=20170131&amp;t=2&amp;i=1170904345&amp;w=530&amp;fh=&amp;fw=&amp;ll=&amp;pl=&amp;sq=&amp;r=LYNXMPED0U16K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22" name="Google Shape;422;p38"/>
          <p:cNvSpPr/>
          <p:nvPr/>
        </p:nvSpPr>
        <p:spPr>
          <a:xfrm>
            <a:off x="4641050" y="2714425"/>
            <a:ext cx="871200" cy="15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9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#4: Anachronism Injection</a:t>
            </a:r>
            <a:endParaRPr/>
          </a:p>
        </p:txBody>
      </p:sp>
      <p:sp>
        <p:nvSpPr>
          <p:cNvPr id="428" name="Google Shape;428;p39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9" name="Google Shape;429;p39"/>
          <p:cNvSpPr txBox="1"/>
          <p:nvPr/>
        </p:nvSpPr>
        <p:spPr>
          <a:xfrm>
            <a:off x="5681588" y="1314450"/>
            <a:ext cx="1276500" cy="4311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archive.org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30" name="Google Shape;430;p39"/>
          <p:cNvSpPr txBox="1"/>
          <p:nvPr/>
        </p:nvSpPr>
        <p:spPr>
          <a:xfrm>
            <a:off x="5643488" y="3571875"/>
            <a:ext cx="1352700" cy="431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example.com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431" name="Google Shape;4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813" y="1886900"/>
            <a:ext cx="1227775" cy="1227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2" name="Google Shape;432;p39"/>
          <p:cNvSpPr txBox="1"/>
          <p:nvPr/>
        </p:nvSpPr>
        <p:spPr>
          <a:xfrm>
            <a:off x="147063" y="1314450"/>
            <a:ext cx="538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https://web.archive.org/web/</a:t>
            </a:r>
            <a:r>
              <a:rPr lang="en" sz="1200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19960101</a:t>
            </a: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/http://example.com/image.png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433" name="Google Shape;433;p39"/>
          <p:cNvCxnSpPr/>
          <p:nvPr/>
        </p:nvCxnSpPr>
        <p:spPr>
          <a:xfrm flipH="1" rot="10800000">
            <a:off x="3590925" y="1571700"/>
            <a:ext cx="1886100" cy="52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39"/>
          <p:cNvCxnSpPr/>
          <p:nvPr/>
        </p:nvCxnSpPr>
        <p:spPr>
          <a:xfrm flipH="1">
            <a:off x="3543600" y="1743075"/>
            <a:ext cx="1980900" cy="59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5" name="Google Shape;435;p39"/>
          <p:cNvSpPr txBox="1"/>
          <p:nvPr/>
        </p:nvSpPr>
        <p:spPr>
          <a:xfrm rot="-1030415">
            <a:off x="4116645" y="2055749"/>
            <a:ext cx="1284259" cy="36951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404 Not Found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36" name="Google Shape;436;p39"/>
          <p:cNvSpPr txBox="1"/>
          <p:nvPr/>
        </p:nvSpPr>
        <p:spPr>
          <a:xfrm>
            <a:off x="147075" y="753425"/>
            <a:ext cx="33624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Precondition: vulnerable snapshot contains reference to never-archived resources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0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#4: Anachronism Injection</a:t>
            </a:r>
            <a:endParaRPr/>
          </a:p>
        </p:txBody>
      </p:sp>
      <p:sp>
        <p:nvSpPr>
          <p:cNvPr id="442" name="Google Shape;442;p40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3" name="Google Shape;443;p40"/>
          <p:cNvSpPr txBox="1"/>
          <p:nvPr/>
        </p:nvSpPr>
        <p:spPr>
          <a:xfrm>
            <a:off x="5681588" y="1314450"/>
            <a:ext cx="1276500" cy="4311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archive.org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44" name="Google Shape;444;p40"/>
          <p:cNvSpPr txBox="1"/>
          <p:nvPr/>
        </p:nvSpPr>
        <p:spPr>
          <a:xfrm>
            <a:off x="5643488" y="3571875"/>
            <a:ext cx="1352700" cy="431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example.com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445" name="Google Shape;4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813" y="1886900"/>
            <a:ext cx="1227775" cy="1227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6" name="Google Shape;446;p40"/>
          <p:cNvSpPr txBox="1"/>
          <p:nvPr/>
        </p:nvSpPr>
        <p:spPr>
          <a:xfrm>
            <a:off x="147063" y="1314450"/>
            <a:ext cx="538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https://web.archive.org/web/</a:t>
            </a:r>
            <a:r>
              <a:rPr lang="en" sz="1200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19960101</a:t>
            </a: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/http://example.com/image.png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447" name="Google Shape;447;p40"/>
          <p:cNvCxnSpPr/>
          <p:nvPr/>
        </p:nvCxnSpPr>
        <p:spPr>
          <a:xfrm flipH="1" rot="10800000">
            <a:off x="3590925" y="1571700"/>
            <a:ext cx="1886100" cy="52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40"/>
          <p:cNvCxnSpPr/>
          <p:nvPr/>
        </p:nvCxnSpPr>
        <p:spPr>
          <a:xfrm flipH="1">
            <a:off x="3543600" y="1743075"/>
            <a:ext cx="1980900" cy="59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0"/>
          <p:cNvSpPr txBox="1"/>
          <p:nvPr/>
        </p:nvSpPr>
        <p:spPr>
          <a:xfrm rot="-1030415">
            <a:off x="4116645" y="2055749"/>
            <a:ext cx="1284259" cy="36951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404 Not Found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50" name="Google Shape;450;p40"/>
          <p:cNvSpPr txBox="1"/>
          <p:nvPr/>
        </p:nvSpPr>
        <p:spPr>
          <a:xfrm>
            <a:off x="147075" y="753425"/>
            <a:ext cx="33624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Precondition: vulnerable snapshot contains reference to never-archived resources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51" name="Google Shape;451;p40"/>
          <p:cNvSpPr txBox="1"/>
          <p:nvPr/>
        </p:nvSpPr>
        <p:spPr>
          <a:xfrm>
            <a:off x="4524350" y="4114800"/>
            <a:ext cx="3591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Crafts malicious code, host in web server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example.com/image.png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52" name="Google Shape;452;p40"/>
          <p:cNvCxnSpPr>
            <a:stCxn id="444" idx="0"/>
            <a:endCxn id="443" idx="2"/>
          </p:cNvCxnSpPr>
          <p:nvPr/>
        </p:nvCxnSpPr>
        <p:spPr>
          <a:xfrm rot="10800000">
            <a:off x="6319838" y="1745475"/>
            <a:ext cx="0" cy="182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3" name="Google Shape;453;p40"/>
          <p:cNvSpPr txBox="1"/>
          <p:nvPr/>
        </p:nvSpPr>
        <p:spPr>
          <a:xfrm>
            <a:off x="6381750" y="2306575"/>
            <a:ext cx="23907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“Save Page Now”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Only </a:t>
            </a: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capture of missing resource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54" name="Google Shape;454;p40"/>
          <p:cNvSpPr txBox="1"/>
          <p:nvPr/>
        </p:nvSpPr>
        <p:spPr>
          <a:xfrm>
            <a:off x="3628988" y="849288"/>
            <a:ext cx="538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https://web.archive.org/web/</a:t>
            </a:r>
            <a:r>
              <a:rPr lang="en" sz="1200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20221114</a:t>
            </a: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/http://example.com/image.png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1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#4: Anachronism Injection</a:t>
            </a:r>
            <a:endParaRPr/>
          </a:p>
        </p:txBody>
      </p:sp>
      <p:sp>
        <p:nvSpPr>
          <p:cNvPr id="460" name="Google Shape;460;p41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1" name="Google Shape;461;p41"/>
          <p:cNvSpPr txBox="1"/>
          <p:nvPr/>
        </p:nvSpPr>
        <p:spPr>
          <a:xfrm>
            <a:off x="5681588" y="1314450"/>
            <a:ext cx="1276500" cy="4311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archive.org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62" name="Google Shape;462;p41"/>
          <p:cNvSpPr txBox="1"/>
          <p:nvPr/>
        </p:nvSpPr>
        <p:spPr>
          <a:xfrm>
            <a:off x="5643488" y="3571875"/>
            <a:ext cx="1352700" cy="4311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example.com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463" name="Google Shape;46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7813" y="1886900"/>
            <a:ext cx="1227775" cy="1227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4" name="Google Shape;464;p41"/>
          <p:cNvSpPr txBox="1"/>
          <p:nvPr/>
        </p:nvSpPr>
        <p:spPr>
          <a:xfrm>
            <a:off x="147063" y="1314450"/>
            <a:ext cx="538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https://web.archive.org/web/</a:t>
            </a:r>
            <a:r>
              <a:rPr lang="en" sz="1200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19960101</a:t>
            </a: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/http://example.com/image.png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465" name="Google Shape;465;p41"/>
          <p:cNvCxnSpPr/>
          <p:nvPr/>
        </p:nvCxnSpPr>
        <p:spPr>
          <a:xfrm flipH="1" rot="10800000">
            <a:off x="3590925" y="1571700"/>
            <a:ext cx="1886100" cy="52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6" name="Google Shape;466;p41"/>
          <p:cNvCxnSpPr/>
          <p:nvPr/>
        </p:nvCxnSpPr>
        <p:spPr>
          <a:xfrm flipH="1">
            <a:off x="3543600" y="1743075"/>
            <a:ext cx="1980900" cy="590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7" name="Google Shape;467;p41"/>
          <p:cNvSpPr txBox="1"/>
          <p:nvPr/>
        </p:nvSpPr>
        <p:spPr>
          <a:xfrm rot="-1030415">
            <a:off x="4040445" y="1903349"/>
            <a:ext cx="1284259" cy="3695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404 Not Found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68" name="Google Shape;468;p41"/>
          <p:cNvSpPr txBox="1"/>
          <p:nvPr/>
        </p:nvSpPr>
        <p:spPr>
          <a:xfrm>
            <a:off x="147075" y="753425"/>
            <a:ext cx="33624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Precondition: vulnerable snapshot contains reference to never-archived resources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69" name="Google Shape;469;p41"/>
          <p:cNvSpPr txBox="1"/>
          <p:nvPr/>
        </p:nvSpPr>
        <p:spPr>
          <a:xfrm>
            <a:off x="4524350" y="4114800"/>
            <a:ext cx="3591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Crafts malicious code, host in web server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example.com/image.png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70" name="Google Shape;470;p41"/>
          <p:cNvCxnSpPr>
            <a:stCxn id="462" idx="0"/>
            <a:endCxn id="461" idx="2"/>
          </p:cNvCxnSpPr>
          <p:nvPr/>
        </p:nvCxnSpPr>
        <p:spPr>
          <a:xfrm rot="10800000">
            <a:off x="6319838" y="1745475"/>
            <a:ext cx="0" cy="182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1" name="Google Shape;471;p41"/>
          <p:cNvSpPr txBox="1"/>
          <p:nvPr/>
        </p:nvSpPr>
        <p:spPr>
          <a:xfrm>
            <a:off x="6381750" y="2306575"/>
            <a:ext cx="2390700" cy="55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“Save Page Now”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Only </a:t>
            </a: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capture of missing resource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2" name="Google Shape;472;p41"/>
          <p:cNvSpPr txBox="1"/>
          <p:nvPr/>
        </p:nvSpPr>
        <p:spPr>
          <a:xfrm>
            <a:off x="3628988" y="849288"/>
            <a:ext cx="538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https://web.archive.org/web/</a:t>
            </a:r>
            <a:r>
              <a:rPr lang="en" sz="1200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20221114</a:t>
            </a: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/http://example.com/image.png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3" name="Google Shape;473;p41"/>
          <p:cNvSpPr txBox="1"/>
          <p:nvPr/>
        </p:nvSpPr>
        <p:spPr>
          <a:xfrm>
            <a:off x="337575" y="3191400"/>
            <a:ext cx="2981400" cy="92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Client requests the vulnerable source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Nearest neighbor timestamp matching redirects to the anachronistic malicious content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474" name="Google Shape;474;p41"/>
          <p:cNvCxnSpPr/>
          <p:nvPr/>
        </p:nvCxnSpPr>
        <p:spPr>
          <a:xfrm flipH="1">
            <a:off x="3581475" y="1914525"/>
            <a:ext cx="2085900" cy="962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5" name="Google Shape;475;p41"/>
          <p:cNvSpPr txBox="1"/>
          <p:nvPr/>
        </p:nvSpPr>
        <p:spPr>
          <a:xfrm rot="-1489559">
            <a:off x="3767890" y="2234767"/>
            <a:ext cx="2007080" cy="3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2022 version is available!</a:t>
            </a:r>
            <a:endParaRPr sz="1200">
              <a:solidFill>
                <a:srgbClr val="FF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0" y="140225"/>
            <a:ext cx="91440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Archives are not just used to see how a webpage looked like in the past</a:t>
            </a:r>
            <a:endParaRPr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303450" y="1171600"/>
            <a:ext cx="4608900" cy="29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Journalism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Changes in Government pages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Citations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Scientists: snapshots to </a:t>
            </a:r>
            <a:r>
              <a:rPr lang="en" sz="1200"/>
              <a:t>increase durability of papers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Wikipedia: 14% of references to Wayback Machine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Legal </a:t>
            </a:r>
            <a:r>
              <a:rPr lang="en" sz="1200"/>
              <a:t>proceedings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Use snapshots as evidence in civil and criminal cases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Patent applications</a:t>
            </a:r>
            <a:endParaRPr sz="1200"/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101" y="3091723"/>
            <a:ext cx="3426250" cy="14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652350" y="4556125"/>
            <a:ext cx="42600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ld Standard TT"/>
                <a:ea typeface="Old Standard TT"/>
                <a:cs typeface="Old Standard TT"/>
                <a:sym typeface="Old Standard TT"/>
              </a:rPr>
              <a:t>Lerner, Rewriting history, Nov 2017, Slideshow</a:t>
            </a:r>
            <a:endParaRPr sz="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4"/>
              </a:rPr>
              <a:t>https://github.com/phonedude/cs595-s22/blob/main/slides/Lerner-ACM-CCS-2017.pdf</a:t>
            </a:r>
            <a:endParaRPr sz="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425" y="3091725"/>
            <a:ext cx="840750" cy="7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8151" y="1305199"/>
            <a:ext cx="3795699" cy="21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5517550" y="3492200"/>
            <a:ext cx="3426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7"/>
              </a:rPr>
              <a:t>https://www.theregister.com/2018/09/04/wayback_machine_legit/</a:t>
            </a:r>
            <a:endParaRPr sz="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Reflecting on attacks</a:t>
            </a:r>
            <a:endParaRPr/>
          </a:p>
        </p:txBody>
      </p:sp>
      <p:sp>
        <p:nvSpPr>
          <p:cNvPr id="481" name="Google Shape;481;p42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2" name="Google Shape;4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288" y="1149425"/>
            <a:ext cx="7111424" cy="1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2"/>
          <p:cNvSpPr txBox="1"/>
          <p:nvPr/>
        </p:nvSpPr>
        <p:spPr>
          <a:xfrm>
            <a:off x="6222700" y="3234450"/>
            <a:ext cx="190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ld Standard TT"/>
                <a:ea typeface="Old Standard TT"/>
                <a:cs typeface="Old Standard TT"/>
                <a:sym typeface="Old Standard TT"/>
              </a:rPr>
              <a:t>Table</a:t>
            </a:r>
            <a:r>
              <a:rPr lang="en" sz="1100">
                <a:latin typeface="Old Standard TT"/>
                <a:ea typeface="Old Standard TT"/>
                <a:cs typeface="Old Standard TT"/>
                <a:sym typeface="Old Standard TT"/>
              </a:rPr>
              <a:t> 1, Lerner et al. 2017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3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Three-Fourths of Archived sites are vulnerable</a:t>
            </a:r>
            <a:endParaRPr/>
          </a:p>
        </p:txBody>
      </p:sp>
      <p:sp>
        <p:nvSpPr>
          <p:cNvPr id="489" name="Google Shape;489;p43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0" name="Google Shape;490;p43"/>
          <p:cNvPicPr preferRelativeResize="0"/>
          <p:nvPr/>
        </p:nvPicPr>
        <p:blipFill rotWithShape="1">
          <a:blip r:embed="rId3">
            <a:alphaModFix/>
          </a:blip>
          <a:srcRect b="0" l="0" r="0" t="1758"/>
          <a:stretch/>
        </p:blipFill>
        <p:spPr>
          <a:xfrm>
            <a:off x="47625" y="1438275"/>
            <a:ext cx="4421124" cy="26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700" y="1371488"/>
            <a:ext cx="4358150" cy="279180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3"/>
          <p:cNvSpPr txBox="1"/>
          <p:nvPr/>
        </p:nvSpPr>
        <p:spPr>
          <a:xfrm>
            <a:off x="3971775" y="4291725"/>
            <a:ext cx="142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ld Standard TT"/>
                <a:ea typeface="Old Standard TT"/>
                <a:cs typeface="Old Standard TT"/>
                <a:sym typeface="Old Standard TT"/>
              </a:rPr>
              <a:t>Fig 3, Lerner et al. 2017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4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Domains remain </a:t>
            </a:r>
            <a:r>
              <a:rPr lang="en"/>
              <a:t>vulnerable</a:t>
            </a:r>
            <a:r>
              <a:rPr lang="en"/>
              <a:t> over archival time</a:t>
            </a:r>
            <a:endParaRPr/>
          </a:p>
        </p:txBody>
      </p:sp>
      <p:sp>
        <p:nvSpPr>
          <p:cNvPr id="498" name="Google Shape;498;p44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9" name="Google Shape;4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837" y="887975"/>
            <a:ext cx="5118724" cy="352207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4"/>
          <p:cNvSpPr txBox="1"/>
          <p:nvPr/>
        </p:nvSpPr>
        <p:spPr>
          <a:xfrm>
            <a:off x="4453250" y="4272675"/>
            <a:ext cx="142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ld Standard TT"/>
                <a:ea typeface="Old Standard TT"/>
                <a:cs typeface="Old Standard TT"/>
                <a:sym typeface="Old Standard TT"/>
              </a:rPr>
              <a:t>Fig 4, Lerner et al. 2017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01" name="Google Shape;501;p44"/>
          <p:cNvSpPr txBox="1"/>
          <p:nvPr/>
        </p:nvSpPr>
        <p:spPr>
          <a:xfrm>
            <a:off x="5980275" y="1918725"/>
            <a:ext cx="3011400" cy="89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Of all Domains vulnerable to archive-escape abuse in 2016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80%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were also vulnerable in 2015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5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Defenses</a:t>
            </a:r>
            <a:endParaRPr/>
          </a:p>
        </p:txBody>
      </p:sp>
      <p:sp>
        <p:nvSpPr>
          <p:cNvPr id="507" name="Google Shape;507;p45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8" name="Google Shape;5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63" y="1004650"/>
            <a:ext cx="8829673" cy="19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5"/>
          <p:cNvSpPr txBox="1"/>
          <p:nvPr/>
        </p:nvSpPr>
        <p:spPr>
          <a:xfrm>
            <a:off x="7557925" y="3005850"/>
            <a:ext cx="142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ld Standard TT"/>
                <a:ea typeface="Old Standard TT"/>
                <a:cs typeface="Old Standard TT"/>
                <a:sym typeface="Old Standard TT"/>
              </a:rPr>
              <a:t>Table 3, Lerner et al. 2017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10" name="Google Shape;510;p45"/>
          <p:cNvSpPr txBox="1"/>
          <p:nvPr/>
        </p:nvSpPr>
        <p:spPr>
          <a:xfrm>
            <a:off x="247650" y="3543300"/>
            <a:ext cx="86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ld Standard TT"/>
                <a:ea typeface="Old Standard TT"/>
                <a:cs typeface="Old Standard TT"/>
                <a:sym typeface="Old Standard TT"/>
              </a:rPr>
              <a:t>ArchiveWatcher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: A chrome extension used to detect and block archive-escape request vulnerabilities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11" name="Google Shape;511;p45"/>
          <p:cNvSpPr/>
          <p:nvPr/>
        </p:nvSpPr>
        <p:spPr>
          <a:xfrm>
            <a:off x="234875" y="1432675"/>
            <a:ext cx="8631300" cy="24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6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Defenses</a:t>
            </a:r>
            <a:endParaRPr/>
          </a:p>
        </p:txBody>
      </p:sp>
      <p:sp>
        <p:nvSpPr>
          <p:cNvPr id="517" name="Google Shape;517;p46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8" name="Google Shape;5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63" y="1004650"/>
            <a:ext cx="8829673" cy="19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6"/>
          <p:cNvSpPr txBox="1"/>
          <p:nvPr/>
        </p:nvSpPr>
        <p:spPr>
          <a:xfrm>
            <a:off x="7557925" y="3005850"/>
            <a:ext cx="142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ld Standard TT"/>
                <a:ea typeface="Old Standard TT"/>
                <a:cs typeface="Old Standard TT"/>
                <a:sym typeface="Old Standard TT"/>
              </a:rPr>
              <a:t>Table 3, Lerner et al. 2017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20" name="Google Shape;520;p46"/>
          <p:cNvSpPr txBox="1"/>
          <p:nvPr/>
        </p:nvSpPr>
        <p:spPr>
          <a:xfrm>
            <a:off x="247650" y="3543300"/>
            <a:ext cx="86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ld Standard TT"/>
                <a:ea typeface="Old Standard TT"/>
                <a:cs typeface="Old Standard TT"/>
                <a:sym typeface="Old Standard TT"/>
              </a:rPr>
              <a:t>ArchiveWatcher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: A chrome extension used to detect and block archive-escape request vulnerabilities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21" name="Google Shape;521;p46"/>
          <p:cNvSpPr/>
          <p:nvPr/>
        </p:nvSpPr>
        <p:spPr>
          <a:xfrm>
            <a:off x="234875" y="1661275"/>
            <a:ext cx="8631300" cy="24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7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Defenses</a:t>
            </a:r>
            <a:endParaRPr/>
          </a:p>
        </p:txBody>
      </p:sp>
      <p:sp>
        <p:nvSpPr>
          <p:cNvPr id="527" name="Google Shape;527;p47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8" name="Google Shape;5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63" y="1004650"/>
            <a:ext cx="8829673" cy="19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7"/>
          <p:cNvSpPr txBox="1"/>
          <p:nvPr/>
        </p:nvSpPr>
        <p:spPr>
          <a:xfrm>
            <a:off x="7557925" y="3005850"/>
            <a:ext cx="142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ld Standard TT"/>
                <a:ea typeface="Old Standard TT"/>
                <a:cs typeface="Old Standard TT"/>
                <a:sym typeface="Old Standard TT"/>
              </a:rPr>
              <a:t>Table 3, Lerner et al. 2017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30" name="Google Shape;530;p47"/>
          <p:cNvSpPr txBox="1"/>
          <p:nvPr/>
        </p:nvSpPr>
        <p:spPr>
          <a:xfrm>
            <a:off x="247650" y="3543300"/>
            <a:ext cx="86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ld Standard TT"/>
                <a:ea typeface="Old Standard TT"/>
                <a:cs typeface="Old Standard TT"/>
                <a:sym typeface="Old Standard TT"/>
              </a:rPr>
              <a:t>ArchiveWatcher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: A chrome extension used to detect and block archive-escape request vulnerabilities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31" name="Google Shape;531;p47"/>
          <p:cNvSpPr/>
          <p:nvPr/>
        </p:nvSpPr>
        <p:spPr>
          <a:xfrm>
            <a:off x="256350" y="1873038"/>
            <a:ext cx="8631300" cy="24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8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Defenses</a:t>
            </a:r>
            <a:endParaRPr/>
          </a:p>
        </p:txBody>
      </p:sp>
      <p:sp>
        <p:nvSpPr>
          <p:cNvPr id="537" name="Google Shape;537;p48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8" name="Google Shape;5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63" y="1004650"/>
            <a:ext cx="8829673" cy="19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8"/>
          <p:cNvSpPr txBox="1"/>
          <p:nvPr/>
        </p:nvSpPr>
        <p:spPr>
          <a:xfrm>
            <a:off x="7557925" y="3005850"/>
            <a:ext cx="142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ld Standard TT"/>
                <a:ea typeface="Old Standard TT"/>
                <a:cs typeface="Old Standard TT"/>
                <a:sym typeface="Old Standard TT"/>
              </a:rPr>
              <a:t>Table 3, Lerner et al. 2017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40" name="Google Shape;540;p48"/>
          <p:cNvSpPr txBox="1"/>
          <p:nvPr/>
        </p:nvSpPr>
        <p:spPr>
          <a:xfrm>
            <a:off x="247650" y="3543300"/>
            <a:ext cx="86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ld Standard TT"/>
                <a:ea typeface="Old Standard TT"/>
                <a:cs typeface="Old Standard TT"/>
                <a:sym typeface="Old Standard TT"/>
              </a:rPr>
              <a:t>ArchiveWatcher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: A chrome extension used to detect and block archive-escape request vulnerabilities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41" name="Google Shape;541;p48"/>
          <p:cNvSpPr/>
          <p:nvPr/>
        </p:nvSpPr>
        <p:spPr>
          <a:xfrm>
            <a:off x="256350" y="2080375"/>
            <a:ext cx="8631300" cy="24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9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Defenses</a:t>
            </a:r>
            <a:endParaRPr/>
          </a:p>
        </p:txBody>
      </p:sp>
      <p:sp>
        <p:nvSpPr>
          <p:cNvPr id="547" name="Google Shape;547;p49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8" name="Google Shape;5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63" y="1004650"/>
            <a:ext cx="8829673" cy="19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9"/>
          <p:cNvSpPr txBox="1"/>
          <p:nvPr/>
        </p:nvSpPr>
        <p:spPr>
          <a:xfrm>
            <a:off x="7557925" y="3005850"/>
            <a:ext cx="142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ld Standard TT"/>
                <a:ea typeface="Old Standard TT"/>
                <a:cs typeface="Old Standard TT"/>
                <a:sym typeface="Old Standard TT"/>
              </a:rPr>
              <a:t>Table 3, Lerner et al. 2017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50" name="Google Shape;550;p49"/>
          <p:cNvSpPr txBox="1"/>
          <p:nvPr/>
        </p:nvSpPr>
        <p:spPr>
          <a:xfrm>
            <a:off x="247650" y="3543300"/>
            <a:ext cx="86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ld Standard TT"/>
                <a:ea typeface="Old Standard TT"/>
                <a:cs typeface="Old Standard TT"/>
                <a:sym typeface="Old Standard TT"/>
              </a:rPr>
              <a:t>ArchiveWatcher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: A chrome extension used to detect and block archive-escape request vulnerabilities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51" name="Google Shape;551;p49"/>
          <p:cNvSpPr/>
          <p:nvPr/>
        </p:nvSpPr>
        <p:spPr>
          <a:xfrm>
            <a:off x="234875" y="2270875"/>
            <a:ext cx="8631300" cy="24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0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Defenses</a:t>
            </a:r>
            <a:endParaRPr/>
          </a:p>
        </p:txBody>
      </p:sp>
      <p:sp>
        <p:nvSpPr>
          <p:cNvPr id="557" name="Google Shape;557;p50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8" name="Google Shape;5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63" y="1004650"/>
            <a:ext cx="8829673" cy="19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0"/>
          <p:cNvSpPr txBox="1"/>
          <p:nvPr/>
        </p:nvSpPr>
        <p:spPr>
          <a:xfrm>
            <a:off x="7557925" y="3005850"/>
            <a:ext cx="142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ld Standard TT"/>
                <a:ea typeface="Old Standard TT"/>
                <a:cs typeface="Old Standard TT"/>
                <a:sym typeface="Old Standard TT"/>
              </a:rPr>
              <a:t>Table 3, Lerner et al. 2017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60" name="Google Shape;560;p50"/>
          <p:cNvSpPr txBox="1"/>
          <p:nvPr/>
        </p:nvSpPr>
        <p:spPr>
          <a:xfrm>
            <a:off x="247650" y="3543300"/>
            <a:ext cx="86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ld Standard TT"/>
                <a:ea typeface="Old Standard TT"/>
                <a:cs typeface="Old Standard TT"/>
                <a:sym typeface="Old Standard TT"/>
              </a:rPr>
              <a:t>ArchiveWatcher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: A chrome extension used to detect and block archive-escape request vulnerabilities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61" name="Google Shape;561;p50"/>
          <p:cNvSpPr/>
          <p:nvPr/>
        </p:nvSpPr>
        <p:spPr>
          <a:xfrm>
            <a:off x="234875" y="2499475"/>
            <a:ext cx="8631300" cy="50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1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Possible security threats discussed by Cushman and Kreymer</a:t>
            </a:r>
            <a:endParaRPr sz="2600"/>
          </a:p>
        </p:txBody>
      </p:sp>
      <p:sp>
        <p:nvSpPr>
          <p:cNvPr id="567" name="Google Shape;567;p51"/>
          <p:cNvSpPr txBox="1"/>
          <p:nvPr>
            <p:ph idx="1" type="body"/>
          </p:nvPr>
        </p:nvSpPr>
        <p:spPr>
          <a:xfrm>
            <a:off x="311700" y="12478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Archiving local server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Hacking the headless browser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Stealing user secrets during capture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Cross site scripting to steal archive logins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Live web leakage on playback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Show different page contents when archived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Banner spoofing</a:t>
            </a:r>
            <a:endParaRPr/>
          </a:p>
        </p:txBody>
      </p:sp>
      <p:sp>
        <p:nvSpPr>
          <p:cNvPr id="568" name="Google Shape;568;p51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0" y="140225"/>
            <a:ext cx="91440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Archives are not just used to see how a webpage looked like in the past</a:t>
            </a:r>
            <a:endParaRPr/>
          </a:p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303450" y="1171600"/>
            <a:ext cx="4608900" cy="29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Journalism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Changes in Government pages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Citations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Scientists: snapshots to increase durability of papers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Wikipedia: 14% of references to Wayback Machine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Legal proceedings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Use snapshots as evidence in civil and criminal cases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Patent applications</a:t>
            </a:r>
            <a:endParaRPr sz="1200"/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101" y="3091723"/>
            <a:ext cx="3426250" cy="14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652350" y="4556125"/>
            <a:ext cx="42600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ld Standard TT"/>
                <a:ea typeface="Old Standard TT"/>
                <a:cs typeface="Old Standard TT"/>
                <a:sym typeface="Old Standard TT"/>
              </a:rPr>
              <a:t>Lerner, Rewriting history, Nov 2017, Slideshow</a:t>
            </a:r>
            <a:endParaRPr sz="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4"/>
              </a:rPr>
              <a:t>https://github.com/phonedude/cs595-s22/blob/main/slides/Lerner-ACM-CCS-2017.pdf</a:t>
            </a:r>
            <a:endParaRPr sz="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425" y="3091725"/>
            <a:ext cx="840750" cy="7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8151" y="1305199"/>
            <a:ext cx="3795699" cy="21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5517550" y="3492200"/>
            <a:ext cx="3426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7"/>
              </a:rPr>
              <a:t>https://www.theregister.com/2018/09/04/wayback_machine_legit/</a:t>
            </a:r>
            <a:endParaRPr sz="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5239550" y="4018113"/>
            <a:ext cx="3612900" cy="615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Can Web Archives be manipulated?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HOW?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2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Archiving local server files could capture private resources into a public archive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52"/>
          <p:cNvSpPr txBox="1"/>
          <p:nvPr>
            <p:ph idx="1" type="body"/>
          </p:nvPr>
        </p:nvSpPr>
        <p:spPr>
          <a:xfrm>
            <a:off x="311700" y="1552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Private resources archived and available to public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Local ports: 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http://localhost:8080/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Network server: 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http://private-server/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Local files: 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file:/etc/passwd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Source: Thinking like a hacker: Security Considerations for High-Fidelity Web Archives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75" name="Google Shape;575;p52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6" name="Google Shape;576;p52"/>
          <p:cNvSpPr txBox="1"/>
          <p:nvPr/>
        </p:nvSpPr>
        <p:spPr>
          <a:xfrm>
            <a:off x="458525" y="3333750"/>
            <a:ext cx="8373900" cy="1046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Mitigation: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Prevent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capturing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local IP ranges (e.g. 10.0.0.0-10.255.255.255)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Only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HTTP/HTTPS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Sandboxing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3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xploitation of the headless browsers </a:t>
            </a:r>
            <a:endParaRPr/>
          </a:p>
        </p:txBody>
      </p:sp>
      <p:sp>
        <p:nvSpPr>
          <p:cNvPr id="582" name="Google Shape;582;p5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aptures may use PhantomJS or other browsers on the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known vulnerabilities in many browsers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Pages being crawled can </a:t>
            </a:r>
            <a:r>
              <a:rPr lang="en"/>
              <a:t>exploit</a:t>
            </a:r>
            <a:r>
              <a:rPr lang="en"/>
              <a:t> them</a:t>
            </a:r>
            <a:endParaRPr/>
          </a:p>
        </p:txBody>
      </p:sp>
      <p:sp>
        <p:nvSpPr>
          <p:cNvPr id="583" name="Google Shape;583;p53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4" name="Google Shape;584;p53"/>
          <p:cNvSpPr txBox="1"/>
          <p:nvPr/>
        </p:nvSpPr>
        <p:spPr>
          <a:xfrm>
            <a:off x="458525" y="3333750"/>
            <a:ext cx="8373900" cy="831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Mitigation: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Run capture system in isolated virtual machine (</a:t>
            </a: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VM) - Sandboxing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Keep VM up to date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4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Stealing Login Info during capture</a:t>
            </a:r>
            <a:endParaRPr/>
          </a:p>
        </p:txBody>
      </p:sp>
      <p:sp>
        <p:nvSpPr>
          <p:cNvPr id="590" name="Google Shape;590;p54"/>
          <p:cNvSpPr txBox="1"/>
          <p:nvPr>
            <p:ph idx="1" type="body"/>
          </p:nvPr>
        </p:nvSpPr>
        <p:spPr>
          <a:xfrm>
            <a:off x="311700" y="714400"/>
            <a:ext cx="8603700" cy="28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57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Char char="●"/>
            </a:pPr>
            <a:r>
              <a:rPr lang="en" sz="1530"/>
              <a:t>Webpages embedding iframes do not interact with each other</a:t>
            </a:r>
            <a:endParaRPr sz="1530"/>
          </a:p>
          <a:p>
            <a:pPr indent="-32575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Char char="○"/>
            </a:pPr>
            <a:r>
              <a:rPr lang="en" sz="1530"/>
              <a:t>Same Origin Policy</a:t>
            </a:r>
            <a:endParaRPr sz="1530"/>
          </a:p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530" u="sng">
                <a:solidFill>
                  <a:schemeClr val="hlink"/>
                </a:solidFill>
                <a:hlinkClick r:id="rId3"/>
              </a:rPr>
              <a:t>https://facebook.com/login</a:t>
            </a:r>
            <a:endParaRPr sz="1530"/>
          </a:p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530" u="sng">
                <a:solidFill>
                  <a:schemeClr val="hlink"/>
                </a:solidFill>
                <a:hlinkClick r:id="rId4"/>
              </a:rPr>
              <a:t>https://ads.com/evil.js</a:t>
            </a:r>
            <a:endParaRPr sz="1530"/>
          </a:p>
          <a:p>
            <a:pPr indent="-32575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Char char="●"/>
            </a:pPr>
            <a:r>
              <a:rPr lang="en" sz="1530"/>
              <a:t>During a Conifer (formerly Webrecorder) interactive capture:</a:t>
            </a:r>
            <a:endParaRPr sz="1530"/>
          </a:p>
          <a:p>
            <a:pPr indent="-32575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Char char="○"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https://conifer.rhizome.org/skandasiva/default-collection/45jvak5crkmr4qq7/record/$br:chrome:76/https://</a:t>
            </a:r>
            <a:r>
              <a:rPr b="1" lang="en" sz="1500" u="sng">
                <a:solidFill>
                  <a:schemeClr val="hlink"/>
                </a:solidFill>
                <a:hlinkClick r:id="rId6"/>
              </a:rPr>
              <a:t>www.facebook.com/</a:t>
            </a:r>
            <a:endParaRPr b="1"/>
          </a:p>
          <a:p>
            <a:pPr indent="-32575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30"/>
              <a:buChar char="○"/>
            </a:pPr>
            <a:r>
              <a:rPr lang="en" sz="1530" u="sng">
                <a:solidFill>
                  <a:schemeClr val="hlink"/>
                </a:solidFill>
                <a:hlinkClick r:id="rId7"/>
              </a:rPr>
              <a:t>https://</a:t>
            </a:r>
            <a:r>
              <a:rPr lang="en" sz="15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conifer.rhizome.org/skandasiva/default-collection/59fhhdmn4kksnx2/record/$br:chrome:76/</a:t>
            </a:r>
            <a:r>
              <a:rPr lang="en" sz="1530" u="sng">
                <a:solidFill>
                  <a:schemeClr val="hlink"/>
                </a:solidFill>
                <a:hlinkClick r:id="rId9"/>
              </a:rPr>
              <a:t>https://</a:t>
            </a:r>
            <a:r>
              <a:rPr b="1" lang="en" sz="1530" u="sng">
                <a:solidFill>
                  <a:schemeClr val="hlink"/>
                </a:solidFill>
                <a:hlinkClick r:id="rId10"/>
              </a:rPr>
              <a:t>ads.com/evil.js</a:t>
            </a:r>
            <a:endParaRPr b="1" sz="153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530"/>
          </a:p>
        </p:txBody>
      </p:sp>
      <p:sp>
        <p:nvSpPr>
          <p:cNvPr id="591" name="Google Shape;591;p54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2" name="Google Shape;592;p54"/>
          <p:cNvSpPr txBox="1"/>
          <p:nvPr/>
        </p:nvSpPr>
        <p:spPr>
          <a:xfrm>
            <a:off x="458525" y="3257550"/>
            <a:ext cx="8373900" cy="1262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Mitigation: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Rewrite cookies to exact path only (partial mitigation)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Rewrite JS to intercept cookie access </a:t>
            </a: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(partial mitigation)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For Webrecorder, use separate recording sessions when recording credentialed content (partial)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Record in containerized/proxy mode browser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5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Capturing a web page via Conifer</a:t>
            </a:r>
            <a:endParaRPr/>
          </a:p>
        </p:txBody>
      </p:sp>
      <p:sp>
        <p:nvSpPr>
          <p:cNvPr id="598" name="Google Shape;598;p55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9" name="Google Shape;59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00" y="829625"/>
            <a:ext cx="3944280" cy="13587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0" name="Google Shape;600;p55"/>
          <p:cNvSpPr txBox="1"/>
          <p:nvPr/>
        </p:nvSpPr>
        <p:spPr>
          <a:xfrm>
            <a:off x="4380450" y="747600"/>
            <a:ext cx="4510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ld Standard TT"/>
              <a:buChar char="●"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Go to </a:t>
            </a:r>
            <a:r>
              <a:rPr lang="en" sz="1200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4"/>
              </a:rPr>
              <a:t>https://conifer.rhizome.org/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ld Standard TT"/>
              <a:buChar char="●"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Create an account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5"/>
              </a:rPr>
              <a:t>https://conifer.rhizome.org/{account_name</a:t>
            </a: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}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ld Standard TT"/>
              <a:buChar char="●"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Capture a web page as browser sessions (requests sent by the browser and responses from the web are captured while you are interacting with sites)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01" name="Google Shape;601;p55"/>
          <p:cNvSpPr txBox="1"/>
          <p:nvPr/>
        </p:nvSpPr>
        <p:spPr>
          <a:xfrm>
            <a:off x="454488" y="4209875"/>
            <a:ext cx="816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6"/>
              </a:rPr>
              <a:t>https://conifer.rhizome.org/</a:t>
            </a:r>
            <a:r>
              <a:rPr lang="en" sz="1000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7"/>
              </a:rPr>
              <a:t>{account_name}</a:t>
            </a:r>
            <a:r>
              <a:rPr lang="en" sz="1000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8"/>
              </a:rPr>
              <a:t>/default-collection/45jvak5crkmr4qq7/record</a:t>
            </a:r>
            <a:r>
              <a:rPr lang="en" sz="1000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9"/>
              </a:rPr>
              <a:t>/$br:chrome:76</a:t>
            </a:r>
            <a:r>
              <a:rPr lang="en" sz="1000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10"/>
              </a:rPr>
              <a:t>/https://www.facebook.com/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602" name="Google Shape;602;p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84430" y="2571758"/>
            <a:ext cx="5662275" cy="986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3" name="Google Shape;603;p55"/>
          <p:cNvGrpSpPr/>
          <p:nvPr/>
        </p:nvGrpSpPr>
        <p:grpSpPr>
          <a:xfrm>
            <a:off x="524386" y="2400075"/>
            <a:ext cx="8022306" cy="1885992"/>
            <a:chOff x="524386" y="2400075"/>
            <a:chExt cx="8022306" cy="1885992"/>
          </a:xfrm>
        </p:grpSpPr>
        <p:pic>
          <p:nvPicPr>
            <p:cNvPr id="604" name="Google Shape;604;p55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24386" y="2400075"/>
              <a:ext cx="8022306" cy="188599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605" name="Google Shape;605;p55"/>
            <p:cNvPicPr preferRelativeResize="0"/>
            <p:nvPr/>
          </p:nvPicPr>
          <p:blipFill rotWithShape="1">
            <a:blip r:embed="rId12">
              <a:alphaModFix/>
            </a:blip>
            <a:srcRect b="80283" l="43317" r="45152" t="5510"/>
            <a:stretch/>
          </p:blipFill>
          <p:spPr>
            <a:xfrm>
              <a:off x="6741525" y="2436649"/>
              <a:ext cx="1669395" cy="2679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6" name="Google Shape;606;p55"/>
          <p:cNvSpPr/>
          <p:nvPr/>
        </p:nvSpPr>
        <p:spPr>
          <a:xfrm>
            <a:off x="3708100" y="1883950"/>
            <a:ext cx="717600" cy="25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5"/>
          <p:cNvSpPr/>
          <p:nvPr/>
        </p:nvSpPr>
        <p:spPr>
          <a:xfrm>
            <a:off x="660100" y="976875"/>
            <a:ext cx="1044300" cy="17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6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Cross site scripting to steal archive logins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6"/>
          <p:cNvSpPr txBox="1"/>
          <p:nvPr>
            <p:ph idx="1" type="body"/>
          </p:nvPr>
        </p:nvSpPr>
        <p:spPr>
          <a:xfrm>
            <a:off x="311700" y="866800"/>
            <a:ext cx="8520600" cy="26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Across domains: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https://myarchive.com/</a:t>
            </a: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login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00"/>
              <a:t>is the main institution login page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http://myarchive.com/</a:t>
            </a: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web/http://evil.com</a:t>
            </a:r>
            <a:r>
              <a:rPr lang="en" sz="1500"/>
              <a:t> is a web archive</a:t>
            </a:r>
            <a:endParaRPr sz="15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Source: Thinking like a hacker: Security Considerations for High-Fidelity Web Archives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Across subdomains: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https://archive.org/account/</a:t>
            </a: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login</a:t>
            </a:r>
            <a:r>
              <a:rPr lang="en" sz="1500"/>
              <a:t> is the main institution login page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https://</a:t>
            </a: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web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.archive.org//http://evil.com</a:t>
            </a:r>
            <a:r>
              <a:rPr lang="en" sz="1500"/>
              <a:t> is a web archive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14" name="Google Shape;614;p56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5" name="Google Shape;615;p56"/>
          <p:cNvSpPr txBox="1"/>
          <p:nvPr/>
        </p:nvSpPr>
        <p:spPr>
          <a:xfrm>
            <a:off x="458525" y="3105150"/>
            <a:ext cx="8373900" cy="1693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Mitigation: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Use iframes to isolate web archive content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Load web archive app from app domain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Load iframe content from content domain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Perma.cc example: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○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https://perma.cc/ -- app domain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○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https://perma-archives.org/ -- content domain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7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Capturing a web page via Perma.cc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7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2" name="Google Shape;622;p57"/>
          <p:cNvSpPr txBox="1"/>
          <p:nvPr/>
        </p:nvSpPr>
        <p:spPr>
          <a:xfrm>
            <a:off x="5257800" y="982025"/>
            <a:ext cx="388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ld Standard TT"/>
              <a:buChar char="●"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Go to </a:t>
            </a:r>
            <a:r>
              <a:rPr lang="en" sz="1200" u="sng">
                <a:solidFill>
                  <a:schemeClr val="accent5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https://perma.cc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ld Standard TT"/>
              <a:buChar char="●"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Create an account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accent5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https://perma.cc/sign-up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ld Standard TT"/>
              <a:buChar char="●"/>
            </a:pP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Capture a web page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623" name="Google Shape;62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211" y="753425"/>
            <a:ext cx="4752114" cy="15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200" y="2375225"/>
            <a:ext cx="6503176" cy="23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7"/>
          <p:cNvSpPr txBox="1"/>
          <p:nvPr/>
        </p:nvSpPr>
        <p:spPr>
          <a:xfrm>
            <a:off x="4219575" y="4639425"/>
            <a:ext cx="2695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7"/>
              </a:rPr>
              <a:t>https://perma.cc/USK4-44FA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26" name="Google Shape;626;p57"/>
          <p:cNvSpPr/>
          <p:nvPr/>
        </p:nvSpPr>
        <p:spPr>
          <a:xfrm>
            <a:off x="1590675" y="2543175"/>
            <a:ext cx="1209600" cy="14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8"/>
          <p:cNvSpPr txBox="1"/>
          <p:nvPr/>
        </p:nvSpPr>
        <p:spPr>
          <a:xfrm>
            <a:off x="152400" y="649850"/>
            <a:ext cx="3886200" cy="424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skandasiva@Skandas-MBP-2 ~ % curl -Ik https://perma.cc/7TVJ-PMF7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HTTP/2 200 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date</a:t>
            </a: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Mon, 14 Nov 2022 19:05:24 GMT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content-type</a:t>
            </a: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text/html; charset=utf-8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memento-datetime</a:t>
            </a: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Sun, 29 Apr 2018 18:24:10 GMT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link</a:t>
            </a: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</a:t>
            </a:r>
            <a:r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&lt;https://twitter.com/zittrain/status/990648288918626304&gt;</a:t>
            </a: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; rel=original, &lt;https://perma.cc/timegate/https://twitter.com/zittrain/status/990648288918626304&gt;; rel=timegate, &lt;https://perma.cc/timemap/link/https://twitter.com/zittrain/status/990648288918626304&gt;; rel=timemap; type=application/link-format, &lt;https://perma.cc/timemap/json/https://twitter.com/zittrain/status/990648288918626304&gt;; rel=timemap; type=application/json, &lt;https://perma.cc/timemap/html/https://twitter.com/zittrain/status/990648288918626304&gt;; rel=timemap; type=text/html, &lt;https://perma.cc/7TVJ-PMF7&gt;; rel=memento; datetime="Sun, 29 Apr 2018 18:24:10 GMT"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…..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32" name="Google Shape;632;p58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00"/>
              <a:t>Memento</a:t>
            </a:r>
            <a:r>
              <a:rPr lang="en" sz="1900"/>
              <a:t> response headers are not present for recently archived pages in Perma.cc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900"/>
          </a:p>
        </p:txBody>
      </p:sp>
      <p:sp>
        <p:nvSpPr>
          <p:cNvPr id="633" name="Google Shape;633;p58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4" name="Google Shape;634;p58"/>
          <p:cNvSpPr/>
          <p:nvPr/>
        </p:nvSpPr>
        <p:spPr>
          <a:xfrm>
            <a:off x="197600" y="1771200"/>
            <a:ext cx="3536100" cy="33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8"/>
          <p:cNvSpPr/>
          <p:nvPr/>
        </p:nvSpPr>
        <p:spPr>
          <a:xfrm>
            <a:off x="197600" y="1581150"/>
            <a:ext cx="3431400" cy="16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8"/>
          <p:cNvSpPr/>
          <p:nvPr/>
        </p:nvSpPr>
        <p:spPr>
          <a:xfrm>
            <a:off x="197600" y="1258750"/>
            <a:ext cx="2588400" cy="14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8"/>
          <p:cNvSpPr txBox="1"/>
          <p:nvPr/>
        </p:nvSpPr>
        <p:spPr>
          <a:xfrm>
            <a:off x="2743125" y="649850"/>
            <a:ext cx="147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Replayed time</a:t>
            </a:r>
            <a:endParaRPr sz="1300">
              <a:solidFill>
                <a:srgbClr val="FF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38" name="Google Shape;638;p58"/>
          <p:cNvSpPr txBox="1"/>
          <p:nvPr/>
        </p:nvSpPr>
        <p:spPr>
          <a:xfrm>
            <a:off x="3548100" y="1043050"/>
            <a:ext cx="126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Archived time</a:t>
            </a:r>
            <a:endParaRPr sz="1300">
              <a:solidFill>
                <a:srgbClr val="FF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639" name="Google Shape;639;p58"/>
          <p:cNvCxnSpPr>
            <a:endCxn id="636" idx="3"/>
          </p:cNvCxnSpPr>
          <p:nvPr/>
        </p:nvCxnSpPr>
        <p:spPr>
          <a:xfrm flipH="1">
            <a:off x="2786000" y="957250"/>
            <a:ext cx="576300" cy="372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0" name="Google Shape;640;p58"/>
          <p:cNvCxnSpPr>
            <a:endCxn id="635" idx="3"/>
          </p:cNvCxnSpPr>
          <p:nvPr/>
        </p:nvCxnSpPr>
        <p:spPr>
          <a:xfrm flipH="1">
            <a:off x="3629000" y="1328700"/>
            <a:ext cx="314400" cy="333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1" name="Google Shape;641;p58"/>
          <p:cNvSpPr txBox="1"/>
          <p:nvPr/>
        </p:nvSpPr>
        <p:spPr>
          <a:xfrm>
            <a:off x="5172075" y="649850"/>
            <a:ext cx="3791100" cy="3232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skandasiva@Skandas-MBP-2 ~ % curl -Ik https://perma.cc/USK4-44FA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HTTP/2 200 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date</a:t>
            </a: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Mon, 14 Nov 2022 19:06:14 GMT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content-type</a:t>
            </a: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text/html; charset=utf-8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cache-control</a:t>
            </a: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no-cache, no-store, must-revalidate, max-age=3600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x-frame-options</a:t>
            </a: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DENY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vary</a:t>
            </a: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Cookie, Host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strict-transport-security</a:t>
            </a: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max-age=15768000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cf-cache-status</a:t>
            </a: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DYNAMIC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set-cookie</a:t>
            </a: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__cflb=0H28vJJdLkHc3TMWQs8NpGqxR3qyeRcjz6g6pzjgmrc; SameSite=None; Secure; path=/; expires=Tue, 15-Nov-22 18:06:14 GMT; HttpOnly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server</a:t>
            </a: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cloudflare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cf-ray</a:t>
            </a: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76a205ef6f0774a3-IAD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42" name="Google Shape;642;p58"/>
          <p:cNvSpPr txBox="1"/>
          <p:nvPr/>
        </p:nvSpPr>
        <p:spPr>
          <a:xfrm>
            <a:off x="3857550" y="1662300"/>
            <a:ext cx="809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Live web URL</a:t>
            </a:r>
            <a:endParaRPr sz="1300">
              <a:solidFill>
                <a:srgbClr val="FF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643" name="Google Shape;643;p58"/>
          <p:cNvCxnSpPr>
            <a:endCxn id="634" idx="3"/>
          </p:cNvCxnSpPr>
          <p:nvPr/>
        </p:nvCxnSpPr>
        <p:spPr>
          <a:xfrm flipH="1">
            <a:off x="3733700" y="1928700"/>
            <a:ext cx="352500" cy="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4" name="Google Shape;644;p58"/>
          <p:cNvSpPr txBox="1"/>
          <p:nvPr/>
        </p:nvSpPr>
        <p:spPr>
          <a:xfrm>
            <a:off x="1519125" y="4376800"/>
            <a:ext cx="247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 twitter post archived in Perma.cc in 2018</a:t>
            </a:r>
            <a:endParaRPr sz="1300">
              <a:solidFill>
                <a:srgbClr val="FF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45" name="Google Shape;645;p58"/>
          <p:cNvSpPr txBox="1"/>
          <p:nvPr/>
        </p:nvSpPr>
        <p:spPr>
          <a:xfrm>
            <a:off x="6519900" y="3882350"/>
            <a:ext cx="247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My highschool webpage archived in Perma.cc today</a:t>
            </a:r>
            <a:endParaRPr sz="1300">
              <a:solidFill>
                <a:srgbClr val="FF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46" name="Google Shape;646;p58"/>
          <p:cNvSpPr txBox="1"/>
          <p:nvPr/>
        </p:nvSpPr>
        <p:spPr>
          <a:xfrm>
            <a:off x="5915100" y="4575050"/>
            <a:ext cx="3076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https://www.rfc-editor.org/info/rfc7089</a:t>
            </a:r>
            <a:endParaRPr sz="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9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url does not give much insight now than in the past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9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3" name="Google Shape;653;p59"/>
          <p:cNvSpPr/>
          <p:nvPr/>
        </p:nvSpPr>
        <p:spPr>
          <a:xfrm>
            <a:off x="1590675" y="2543175"/>
            <a:ext cx="1209600" cy="14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4" name="Google Shape;65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25" y="860975"/>
            <a:ext cx="7046774" cy="25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0675" y="2828598"/>
            <a:ext cx="7173276" cy="19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9"/>
          <p:cNvSpPr/>
          <p:nvPr/>
        </p:nvSpPr>
        <p:spPr>
          <a:xfrm>
            <a:off x="247650" y="1428750"/>
            <a:ext cx="2600400" cy="9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59"/>
          <p:cNvSpPr/>
          <p:nvPr/>
        </p:nvSpPr>
        <p:spPr>
          <a:xfrm>
            <a:off x="247650" y="1547975"/>
            <a:ext cx="3238500" cy="9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9"/>
          <p:cNvSpPr/>
          <p:nvPr/>
        </p:nvSpPr>
        <p:spPr>
          <a:xfrm>
            <a:off x="247650" y="1103000"/>
            <a:ext cx="1881300" cy="9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9"/>
          <p:cNvSpPr txBox="1"/>
          <p:nvPr/>
        </p:nvSpPr>
        <p:spPr>
          <a:xfrm>
            <a:off x="247650" y="476075"/>
            <a:ext cx="147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Replayed time</a:t>
            </a:r>
            <a:endParaRPr sz="1300">
              <a:solidFill>
                <a:srgbClr val="FF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60" name="Google Shape;660;p59"/>
          <p:cNvSpPr txBox="1"/>
          <p:nvPr/>
        </p:nvSpPr>
        <p:spPr>
          <a:xfrm>
            <a:off x="3833850" y="1043850"/>
            <a:ext cx="126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Archived</a:t>
            </a:r>
            <a:r>
              <a:rPr lang="en" sz="1300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time</a:t>
            </a:r>
            <a:endParaRPr sz="1300">
              <a:solidFill>
                <a:srgbClr val="FF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661" name="Google Shape;661;p59"/>
          <p:cNvCxnSpPr>
            <a:stCxn id="659" idx="2"/>
            <a:endCxn id="658" idx="0"/>
          </p:cNvCxnSpPr>
          <p:nvPr/>
        </p:nvCxnSpPr>
        <p:spPr>
          <a:xfrm>
            <a:off x="985800" y="860975"/>
            <a:ext cx="202500" cy="242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2" name="Google Shape;662;p59"/>
          <p:cNvCxnSpPr>
            <a:stCxn id="660" idx="1"/>
            <a:endCxn id="656" idx="3"/>
          </p:cNvCxnSpPr>
          <p:nvPr/>
        </p:nvCxnSpPr>
        <p:spPr>
          <a:xfrm flipH="1">
            <a:off x="2848050" y="1236300"/>
            <a:ext cx="985800" cy="240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0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Live web leakage on playback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60"/>
          <p:cNvSpPr txBox="1"/>
          <p:nvPr>
            <p:ph idx="1" type="body"/>
          </p:nvPr>
        </p:nvSpPr>
        <p:spPr>
          <a:xfrm>
            <a:off x="311700" y="1171600"/>
            <a:ext cx="8520600" cy="9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Javascript can send messages to evil.com and fetch new content.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Attack #1: Archival Escapes/Zombies</a:t>
            </a:r>
            <a:endParaRPr sz="1500"/>
          </a:p>
        </p:txBody>
      </p:sp>
      <p:sp>
        <p:nvSpPr>
          <p:cNvPr id="669" name="Google Shape;669;p60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0" name="Google Shape;670;p60"/>
          <p:cNvSpPr txBox="1"/>
          <p:nvPr/>
        </p:nvSpPr>
        <p:spPr>
          <a:xfrm>
            <a:off x="311700" y="4142925"/>
            <a:ext cx="8373900" cy="615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Mitigation: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Content-Security-Policy header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671" name="Google Shape;67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988" y="1900250"/>
            <a:ext cx="5474025" cy="20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0"/>
          <p:cNvSpPr txBox="1"/>
          <p:nvPr/>
        </p:nvSpPr>
        <p:spPr>
          <a:xfrm>
            <a:off x="6123300" y="4467450"/>
            <a:ext cx="256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https://content-security-policy.com/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1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different page contents when archived: Cloaking</a:t>
            </a:r>
            <a:endParaRPr/>
          </a:p>
        </p:txBody>
      </p:sp>
      <p:sp>
        <p:nvSpPr>
          <p:cNvPr id="678" name="Google Shape;678;p61"/>
          <p:cNvSpPr txBox="1"/>
          <p:nvPr>
            <p:ph idx="1" type="body"/>
          </p:nvPr>
        </p:nvSpPr>
        <p:spPr>
          <a:xfrm>
            <a:off x="311700" y="753425"/>
            <a:ext cx="8520600" cy="25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Showing different content depending on who is asking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Live web shows something, archive shows something else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the page knows it is going to be in archive, they can do dynamically constructed URLs which would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Similar to Attack #3: “Same-Origin Escape” + “Archive-Escape Abuse”</a:t>
            </a:r>
            <a:endParaRPr sz="1500"/>
          </a:p>
        </p:txBody>
      </p:sp>
      <p:sp>
        <p:nvSpPr>
          <p:cNvPr id="679" name="Google Shape;679;p61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p61"/>
          <p:cNvSpPr txBox="1"/>
          <p:nvPr/>
        </p:nvSpPr>
        <p:spPr>
          <a:xfrm>
            <a:off x="311700" y="3228525"/>
            <a:ext cx="8373900" cy="1046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Mitigation: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Run archive in containerized/proxy mode browser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should we look at Web Archives from 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perspective?</a:t>
            </a:r>
            <a:endParaRPr/>
          </a:p>
        </p:txBody>
      </p:sp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783" y="2511652"/>
            <a:ext cx="1447217" cy="660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0423" y="1154581"/>
            <a:ext cx="457083" cy="63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75" y="2318374"/>
            <a:ext cx="800969" cy="1046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2046" y="1154581"/>
            <a:ext cx="645716" cy="63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5974" y="2172965"/>
            <a:ext cx="1645974" cy="13375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17"/>
          <p:cNvCxnSpPr>
            <a:stCxn id="112" idx="2"/>
            <a:endCxn id="115" idx="0"/>
          </p:cNvCxnSpPr>
          <p:nvPr/>
        </p:nvCxnSpPr>
        <p:spPr>
          <a:xfrm>
            <a:off x="2368965" y="1789910"/>
            <a:ext cx="0" cy="3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17"/>
          <p:cNvCxnSpPr/>
          <p:nvPr/>
        </p:nvCxnSpPr>
        <p:spPr>
          <a:xfrm flipH="1">
            <a:off x="3206922" y="1766129"/>
            <a:ext cx="32610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17"/>
          <p:cNvCxnSpPr>
            <a:stCxn id="111" idx="1"/>
            <a:endCxn id="115" idx="3"/>
          </p:cNvCxnSpPr>
          <p:nvPr/>
        </p:nvCxnSpPr>
        <p:spPr>
          <a:xfrm rot="10800000">
            <a:off x="3191983" y="2841745"/>
            <a:ext cx="31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17"/>
          <p:cNvCxnSpPr>
            <a:stCxn id="113" idx="3"/>
            <a:endCxn id="115" idx="1"/>
          </p:cNvCxnSpPr>
          <p:nvPr/>
        </p:nvCxnSpPr>
        <p:spPr>
          <a:xfrm>
            <a:off x="1232144" y="2841745"/>
            <a:ext cx="31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7"/>
          <p:cNvCxnSpPr>
            <a:stCxn id="114" idx="2"/>
          </p:cNvCxnSpPr>
          <p:nvPr/>
        </p:nvCxnSpPr>
        <p:spPr>
          <a:xfrm>
            <a:off x="1204904" y="1789910"/>
            <a:ext cx="345900" cy="3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1" name="Google Shape;12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5811" y="1154574"/>
            <a:ext cx="1036065" cy="635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62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Banner Spoofing</a:t>
            </a:r>
            <a:endParaRPr/>
          </a:p>
        </p:txBody>
      </p:sp>
      <p:sp>
        <p:nvSpPr>
          <p:cNvPr id="686" name="Google Shape;686;p62"/>
          <p:cNvSpPr txBox="1"/>
          <p:nvPr>
            <p:ph idx="1" type="body"/>
          </p:nvPr>
        </p:nvSpPr>
        <p:spPr>
          <a:xfrm>
            <a:off x="311700" y="6503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Pages can dynamically edit the archive's banner.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62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8" name="Google Shape;688;p62"/>
          <p:cNvSpPr txBox="1"/>
          <p:nvPr/>
        </p:nvSpPr>
        <p:spPr>
          <a:xfrm>
            <a:off x="461250" y="3072375"/>
            <a:ext cx="8373900" cy="1693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Mitigation: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Use iframes for replay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○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Don't inject banner into replay frame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○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Use X-Frame-Options header to limit embedding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○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Serve from separate content domain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○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Use iframe sandbox (more restrictive)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Run archive in containerized/proxy mode browser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689" name="Google Shape;689;p62"/>
          <p:cNvPicPr preferRelativeResize="0"/>
          <p:nvPr/>
        </p:nvPicPr>
        <p:blipFill rotWithShape="1">
          <a:blip r:embed="rId4">
            <a:alphaModFix/>
          </a:blip>
          <a:srcRect b="58354" l="0" r="0" t="8726"/>
          <a:stretch/>
        </p:blipFill>
        <p:spPr>
          <a:xfrm>
            <a:off x="3957675" y="1223350"/>
            <a:ext cx="4940326" cy="1294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90" name="Google Shape;69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81" y="1831552"/>
            <a:ext cx="4286245" cy="1017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91" name="Google Shape;691;p62"/>
          <p:cNvSpPr/>
          <p:nvPr/>
        </p:nvSpPr>
        <p:spPr>
          <a:xfrm>
            <a:off x="436525" y="1845401"/>
            <a:ext cx="4298700" cy="4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62"/>
          <p:cNvSpPr/>
          <p:nvPr/>
        </p:nvSpPr>
        <p:spPr>
          <a:xfrm>
            <a:off x="3989138" y="1176150"/>
            <a:ext cx="4877400" cy="58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62"/>
          <p:cNvSpPr txBox="1"/>
          <p:nvPr/>
        </p:nvSpPr>
        <p:spPr>
          <a:xfrm>
            <a:off x="7086600" y="24384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https://perma.cc/UZL6-PVLU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694" name="Google Shape;694;p62"/>
          <p:cNvSpPr txBox="1"/>
          <p:nvPr/>
        </p:nvSpPr>
        <p:spPr>
          <a:xfrm>
            <a:off x="360325" y="2786050"/>
            <a:ext cx="487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7"/>
              </a:rPr>
              <a:t>https://web.archive.org/web/20220309000639/https://www.reuters.com/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3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between the two studies</a:t>
            </a:r>
            <a:endParaRPr/>
          </a:p>
        </p:txBody>
      </p:sp>
      <p:sp>
        <p:nvSpPr>
          <p:cNvPr id="700" name="Google Shape;700;p63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1" name="Google Shape;701;p63"/>
          <p:cNvSpPr txBox="1"/>
          <p:nvPr/>
        </p:nvSpPr>
        <p:spPr>
          <a:xfrm>
            <a:off x="234550" y="988500"/>
            <a:ext cx="82764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Rewriting history: Changing the archived web from the present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○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Explains the motivation to why the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archives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are manipulated and proposes vulnerability attacks without compromising the archives or servers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Thinking like a hacker: Security Considerations for High-Fidelity Web Archives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○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Explains why security is a concern and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exploits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the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vulnerabilities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to demonstrate the threats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Similar attacks are explored under different names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aphicFrame>
        <p:nvGraphicFramePr>
          <p:cNvPr id="702" name="Google Shape;702;p63"/>
          <p:cNvGraphicFramePr/>
          <p:nvPr/>
        </p:nvGraphicFramePr>
        <p:xfrm>
          <a:off x="952500" y="298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{F234A21A-C369-4719-8DE9-B25CF4D2D69D}</a:tableStyleId>
              </a:tblPr>
              <a:tblGrid>
                <a:gridCol w="578425"/>
                <a:gridCol w="3267475"/>
                <a:gridCol w="3393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#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Rewriting history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Thinking like a hacker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Attack #1: Archival escape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Live web leakage on playback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Attack #3: “Same-Origin Escape” + “Archive-Escape Abuse”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Show different page contents when archived: Cloaking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4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708" name="Google Shape;708;p64"/>
          <p:cNvSpPr txBox="1"/>
          <p:nvPr>
            <p:ph idx="1" type="body"/>
          </p:nvPr>
        </p:nvSpPr>
        <p:spPr>
          <a:xfrm>
            <a:off x="311700" y="1171600"/>
            <a:ext cx="8520600" cy="3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archives used extensively in journalism, citations and legal proceedings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Motivation to be negatively manipulated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Attacks can manipulate how clients see archived websites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Without compromising the archive’s or any other servers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Vulnerabilities enabling the attacks are entirely ordinary interaction with archives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Accidental inaccuracies → Intentional accuracies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70% of investigates sites were </a:t>
            </a:r>
            <a:r>
              <a:rPr lang="en"/>
              <a:t>vulnerable</a:t>
            </a:r>
            <a:r>
              <a:rPr lang="en"/>
              <a:t> to </a:t>
            </a:r>
            <a:r>
              <a:rPr lang="en"/>
              <a:t>at least</a:t>
            </a:r>
            <a:r>
              <a:rPr lang="en"/>
              <a:t> one type of attack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Website publishers, archive designers and end users should take steps to prevent/detect intentional manipulations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Vulnerabilities reported to the Internet Archive and </a:t>
            </a:r>
            <a:r>
              <a:rPr lang="en"/>
              <a:t>remedied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Deployed CSP headers: blocked archive-escape requests</a:t>
            </a:r>
            <a:endParaRPr/>
          </a:p>
        </p:txBody>
      </p:sp>
      <p:sp>
        <p:nvSpPr>
          <p:cNvPr id="709" name="Google Shape;709;p64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should we look at Web Archives from 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perspective?</a:t>
            </a:r>
            <a:endParaRPr/>
          </a:p>
        </p:txBody>
      </p:sp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783" y="2511652"/>
            <a:ext cx="1447217" cy="660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0423" y="1154581"/>
            <a:ext cx="457083" cy="63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75" y="2318374"/>
            <a:ext cx="800969" cy="1046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2046" y="1154581"/>
            <a:ext cx="645716" cy="63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5974" y="2172965"/>
            <a:ext cx="1645974" cy="13375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8"/>
          <p:cNvCxnSpPr>
            <a:stCxn id="129" idx="2"/>
            <a:endCxn id="132" idx="0"/>
          </p:cNvCxnSpPr>
          <p:nvPr/>
        </p:nvCxnSpPr>
        <p:spPr>
          <a:xfrm>
            <a:off x="2368965" y="1789910"/>
            <a:ext cx="0" cy="3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18"/>
          <p:cNvCxnSpPr/>
          <p:nvPr/>
        </p:nvCxnSpPr>
        <p:spPr>
          <a:xfrm flipH="1">
            <a:off x="3206922" y="1766129"/>
            <a:ext cx="32610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8"/>
          <p:cNvCxnSpPr>
            <a:stCxn id="128" idx="1"/>
            <a:endCxn id="132" idx="3"/>
          </p:cNvCxnSpPr>
          <p:nvPr/>
        </p:nvCxnSpPr>
        <p:spPr>
          <a:xfrm rot="10800000">
            <a:off x="3191983" y="2841745"/>
            <a:ext cx="31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18"/>
          <p:cNvCxnSpPr>
            <a:stCxn id="130" idx="3"/>
            <a:endCxn id="132" idx="1"/>
          </p:cNvCxnSpPr>
          <p:nvPr/>
        </p:nvCxnSpPr>
        <p:spPr>
          <a:xfrm>
            <a:off x="1232144" y="2841745"/>
            <a:ext cx="31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18"/>
          <p:cNvCxnSpPr>
            <a:stCxn id="131" idx="2"/>
          </p:cNvCxnSpPr>
          <p:nvPr/>
        </p:nvCxnSpPr>
        <p:spPr>
          <a:xfrm>
            <a:off x="1204904" y="1789910"/>
            <a:ext cx="345900" cy="3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8" name="Google Shape;13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5811" y="1154574"/>
            <a:ext cx="1036065" cy="63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15540" y="1227900"/>
            <a:ext cx="1372848" cy="74131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/>
        </p:nvSpPr>
        <p:spPr>
          <a:xfrm>
            <a:off x="6340525" y="2234325"/>
            <a:ext cx="801000" cy="4002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Host 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41" name="Google Shape;141;p18"/>
          <p:cNvCxnSpPr/>
          <p:nvPr/>
        </p:nvCxnSpPr>
        <p:spPr>
          <a:xfrm>
            <a:off x="7308556" y="2129844"/>
            <a:ext cx="2400" cy="59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18"/>
          <p:cNvSpPr txBox="1"/>
          <p:nvPr/>
        </p:nvSpPr>
        <p:spPr>
          <a:xfrm>
            <a:off x="7462357" y="2234307"/>
            <a:ext cx="740100" cy="4002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Host B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6494690" y="2989868"/>
            <a:ext cx="16302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WayBack machine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6085200" y="3793341"/>
            <a:ext cx="244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Evil.com in same origin can mount its attack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45" name="Google Shape;145;p18"/>
          <p:cNvCxnSpPr>
            <a:stCxn id="140" idx="2"/>
            <a:endCxn id="143" idx="0"/>
          </p:cNvCxnSpPr>
          <p:nvPr/>
        </p:nvCxnSpPr>
        <p:spPr>
          <a:xfrm>
            <a:off x="6741025" y="2634525"/>
            <a:ext cx="568800" cy="3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18"/>
          <p:cNvCxnSpPr>
            <a:stCxn id="142" idx="2"/>
            <a:endCxn id="143" idx="0"/>
          </p:cNvCxnSpPr>
          <p:nvPr/>
        </p:nvCxnSpPr>
        <p:spPr>
          <a:xfrm flipH="1">
            <a:off x="7309807" y="2634507"/>
            <a:ext cx="522600" cy="35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18"/>
          <p:cNvCxnSpPr>
            <a:stCxn id="144" idx="0"/>
            <a:endCxn id="143" idx="2"/>
          </p:cNvCxnSpPr>
          <p:nvPr/>
        </p:nvCxnSpPr>
        <p:spPr>
          <a:xfrm rot="10800000">
            <a:off x="7309800" y="3605541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should we look at Web Archives from 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perspective?</a:t>
            </a:r>
            <a:endParaRPr/>
          </a:p>
        </p:txBody>
      </p:sp>
      <p:sp>
        <p:nvSpPr>
          <p:cNvPr id="153" name="Google Shape;153;p19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783" y="2511652"/>
            <a:ext cx="1447217" cy="660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0423" y="1154581"/>
            <a:ext cx="457083" cy="63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75" y="2318374"/>
            <a:ext cx="800969" cy="1046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2046" y="1154581"/>
            <a:ext cx="645716" cy="63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5974" y="2172965"/>
            <a:ext cx="1645974" cy="13375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19"/>
          <p:cNvCxnSpPr>
            <a:stCxn id="155" idx="2"/>
            <a:endCxn id="158" idx="0"/>
          </p:cNvCxnSpPr>
          <p:nvPr/>
        </p:nvCxnSpPr>
        <p:spPr>
          <a:xfrm>
            <a:off x="2368965" y="1789910"/>
            <a:ext cx="0" cy="3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19"/>
          <p:cNvCxnSpPr/>
          <p:nvPr/>
        </p:nvCxnSpPr>
        <p:spPr>
          <a:xfrm flipH="1">
            <a:off x="3206922" y="1766129"/>
            <a:ext cx="326100" cy="3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19"/>
          <p:cNvCxnSpPr>
            <a:stCxn id="154" idx="1"/>
            <a:endCxn id="158" idx="3"/>
          </p:cNvCxnSpPr>
          <p:nvPr/>
        </p:nvCxnSpPr>
        <p:spPr>
          <a:xfrm rot="10800000">
            <a:off x="3191983" y="2841745"/>
            <a:ext cx="31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19"/>
          <p:cNvCxnSpPr>
            <a:stCxn id="156" idx="3"/>
            <a:endCxn id="158" idx="1"/>
          </p:cNvCxnSpPr>
          <p:nvPr/>
        </p:nvCxnSpPr>
        <p:spPr>
          <a:xfrm>
            <a:off x="1232144" y="2841745"/>
            <a:ext cx="31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19"/>
          <p:cNvCxnSpPr>
            <a:stCxn id="157" idx="2"/>
          </p:cNvCxnSpPr>
          <p:nvPr/>
        </p:nvCxnSpPr>
        <p:spPr>
          <a:xfrm>
            <a:off x="1204904" y="1789910"/>
            <a:ext cx="345900" cy="3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4" name="Google Shape;16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5540" y="1227900"/>
            <a:ext cx="1372848" cy="74131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/>
          <p:nvPr/>
        </p:nvSpPr>
        <p:spPr>
          <a:xfrm>
            <a:off x="6340525" y="2234325"/>
            <a:ext cx="801000" cy="4002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Host 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66" name="Google Shape;166;p19"/>
          <p:cNvCxnSpPr/>
          <p:nvPr/>
        </p:nvCxnSpPr>
        <p:spPr>
          <a:xfrm>
            <a:off x="7308556" y="2129844"/>
            <a:ext cx="2400" cy="591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19"/>
          <p:cNvSpPr txBox="1"/>
          <p:nvPr/>
        </p:nvSpPr>
        <p:spPr>
          <a:xfrm>
            <a:off x="7462357" y="2234307"/>
            <a:ext cx="740100" cy="4002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Host B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6494690" y="2989868"/>
            <a:ext cx="16302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WayBack machine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6085200" y="3793341"/>
            <a:ext cx="244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Evil.com in same origin can mount its attack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70" name="Google Shape;170;p19"/>
          <p:cNvCxnSpPr>
            <a:stCxn id="165" idx="2"/>
            <a:endCxn id="168" idx="0"/>
          </p:cNvCxnSpPr>
          <p:nvPr/>
        </p:nvCxnSpPr>
        <p:spPr>
          <a:xfrm>
            <a:off x="6741025" y="2634525"/>
            <a:ext cx="568800" cy="3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19"/>
          <p:cNvCxnSpPr>
            <a:stCxn id="167" idx="2"/>
            <a:endCxn id="168" idx="0"/>
          </p:cNvCxnSpPr>
          <p:nvPr/>
        </p:nvCxnSpPr>
        <p:spPr>
          <a:xfrm flipH="1">
            <a:off x="7309807" y="2634507"/>
            <a:ext cx="522600" cy="35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2" name="Google Shape;17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25811" y="1154574"/>
            <a:ext cx="1036065" cy="63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5326" y="4001806"/>
            <a:ext cx="932425" cy="6984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19"/>
          <p:cNvCxnSpPr>
            <a:stCxn id="169" idx="0"/>
            <a:endCxn id="168" idx="2"/>
          </p:cNvCxnSpPr>
          <p:nvPr/>
        </p:nvCxnSpPr>
        <p:spPr>
          <a:xfrm rot="10800000">
            <a:off x="7309800" y="3605541"/>
            <a:ext cx="0" cy="18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5" name="Google Shape;175;p19"/>
          <p:cNvPicPr preferRelativeResize="0"/>
          <p:nvPr/>
        </p:nvPicPr>
        <p:blipFill rotWithShape="1">
          <a:blip r:embed="rId11">
            <a:alphaModFix/>
          </a:blip>
          <a:srcRect b="7727" l="7331" r="5598" t="6700"/>
          <a:stretch/>
        </p:blipFill>
        <p:spPr>
          <a:xfrm>
            <a:off x="1882350" y="3845718"/>
            <a:ext cx="1372850" cy="10106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19"/>
          <p:cNvCxnSpPr>
            <a:stCxn id="173" idx="3"/>
            <a:endCxn id="175" idx="1"/>
          </p:cNvCxnSpPr>
          <p:nvPr/>
        </p:nvCxnSpPr>
        <p:spPr>
          <a:xfrm>
            <a:off x="1527752" y="4351015"/>
            <a:ext cx="35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19"/>
          <p:cNvSpPr txBox="1"/>
          <p:nvPr/>
        </p:nvSpPr>
        <p:spPr>
          <a:xfrm>
            <a:off x="3609790" y="4043218"/>
            <a:ext cx="1630200" cy="6156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WayBack machine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78" name="Google Shape;178;p19"/>
          <p:cNvCxnSpPr>
            <a:stCxn id="175" idx="3"/>
            <a:endCxn id="177" idx="1"/>
          </p:cNvCxnSpPr>
          <p:nvPr/>
        </p:nvCxnSpPr>
        <p:spPr>
          <a:xfrm>
            <a:off x="3255200" y="4351022"/>
            <a:ext cx="35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 model</a:t>
            </a:r>
            <a:endParaRPr/>
          </a:p>
        </p:txBody>
      </p:sp>
      <p:sp>
        <p:nvSpPr>
          <p:cNvPr id="184" name="Google Shape;184;p20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100" y="1089913"/>
            <a:ext cx="6019800" cy="29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6153000" y="4053600"/>
            <a:ext cx="142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ld Standard TT"/>
                <a:ea typeface="Old Standard TT"/>
                <a:cs typeface="Old Standard TT"/>
                <a:sym typeface="Old Standard TT"/>
              </a:rPr>
              <a:t>Fig 2, Lerner et al. 2017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 model</a:t>
            </a:r>
            <a:endParaRPr/>
          </a:p>
        </p:txBody>
      </p:sp>
      <p:sp>
        <p:nvSpPr>
          <p:cNvPr id="192" name="Google Shape;192;p21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100" y="1089913"/>
            <a:ext cx="6019800" cy="29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6153000" y="4053600"/>
            <a:ext cx="142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ld Standard TT"/>
                <a:ea typeface="Old Standard TT"/>
                <a:cs typeface="Old Standard TT"/>
                <a:sym typeface="Old Standard TT"/>
              </a:rPr>
              <a:t>Fig 2, Lerner et al. 2017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5" name="Google Shape;195;p21"/>
          <p:cNvSpPr/>
          <p:nvPr/>
        </p:nvSpPr>
        <p:spPr>
          <a:xfrm>
            <a:off x="1724025" y="1238250"/>
            <a:ext cx="5857800" cy="166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1724025" y="3200400"/>
            <a:ext cx="5905500" cy="78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104775" y="1656000"/>
            <a:ext cx="11049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Lifecycle of archive snapshots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104775" y="3175350"/>
            <a:ext cx="11049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Events that make up the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attacks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99" name="Google Shape;199;p21"/>
          <p:cNvCxnSpPr>
            <a:endCxn id="195" idx="1"/>
          </p:cNvCxnSpPr>
          <p:nvPr/>
        </p:nvCxnSpPr>
        <p:spPr>
          <a:xfrm>
            <a:off x="1209525" y="2071650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1"/>
          <p:cNvCxnSpPr>
            <a:stCxn id="198" idx="3"/>
            <a:endCxn id="196" idx="1"/>
          </p:cNvCxnSpPr>
          <p:nvPr/>
        </p:nvCxnSpPr>
        <p:spPr>
          <a:xfrm>
            <a:off x="1209675" y="3591000"/>
            <a:ext cx="51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